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205" r:id="rId1"/>
  </p:sldMasterIdLst>
  <p:sldIdLst>
    <p:sldId id="256" r:id="rId2"/>
    <p:sldId id="257" r:id="rId3"/>
    <p:sldId id="258" r:id="rId4"/>
    <p:sldId id="259" r:id="rId5"/>
    <p:sldId id="260" r:id="rId6"/>
    <p:sldId id="269" r:id="rId7"/>
    <p:sldId id="262" r:id="rId8"/>
    <p:sldId id="265" r:id="rId9"/>
    <p:sldId id="266" r:id="rId10"/>
    <p:sldId id="267" r:id="rId11"/>
    <p:sldId id="268" r:id="rId12"/>
    <p:sldId id="270" r:id="rId13"/>
    <p:sldId id="271" r:id="rId14"/>
    <p:sldId id="272" r:id="rId15"/>
    <p:sldId id="273" r:id="rId16"/>
    <p:sldId id="274" r:id="rId17"/>
    <p:sldId id="277" r:id="rId18"/>
    <p:sldId id="275" r:id="rId19"/>
    <p:sldId id="27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153" autoAdjust="0"/>
    <p:restoredTop sz="0" autoAdjust="0"/>
  </p:normalViewPr>
  <p:slideViewPr>
    <p:cSldViewPr snapToGrid="0">
      <p:cViewPr varScale="1">
        <p:scale>
          <a:sx n="77" d="100"/>
          <a:sy n="77" d="100"/>
        </p:scale>
        <p:origin x="102"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DDA51639-B2D6-4652-B8C3-1B4C224A7BAF}" type="datetimeFigureOut">
              <a:rPr lang="en-US" smtClean="0"/>
              <a:t>2/27/2020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308125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BC48EC7-AF6A-48D3-8284-14BACBEBDD84}" type="datetimeFigureOut">
              <a:rPr lang="en-US" smtClean="0"/>
              <a:t>2/27/2020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75642024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BC48EC7-AF6A-48D3-8284-14BACBEBDD84}" type="datetimeFigureOut">
              <a:rPr lang="en-US" smtClean="0"/>
              <a:t>2/27/2020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8491906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CBC48EC7-AF6A-48D3-8284-14BACBEBDD84}" type="datetimeFigureOut">
              <a:rPr lang="en-US" smtClean="0"/>
              <a:t>2/27/2020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85191907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CBC48EC7-AF6A-48D3-8284-14BACBEBDD84}" type="datetimeFigureOut">
              <a:rPr lang="en-US" smtClean="0"/>
              <a:t>2/27/2020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875912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CBC48EC7-AF6A-48D3-8284-14BACBEBDD84}" type="datetimeFigureOut">
              <a:rPr lang="en-US" smtClean="0"/>
              <a:t>2/27/2020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15677174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smtClean="0"/>
              <a:t>2/27/2020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746641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smtClean="0"/>
              <a:t>2/27/2020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359312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2FF5DD9-2C52-442D-92E2-8072C0C3D7CD}" type="datetimeFigureOut">
              <a:rPr lang="en-US" smtClean="0"/>
              <a:t>2/27/2020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1345542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44961B7-6B89-48AB-966F-622E2788EECC}" type="datetimeFigureOut">
              <a:rPr lang="en-US" smtClean="0"/>
              <a:t>2/27/2020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958041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smtClean="0"/>
              <a:t>2/27/2020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19317522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smtClean="0"/>
              <a:t>2/27/2020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422836982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smtClean="0"/>
              <a:t>2/27/2020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057457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smtClean="0"/>
              <a:t>2/27/2020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794109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CF131DD-A141-4471-BCF9-C6073EDD7E20}" type="datetimeFigureOut">
              <a:rPr lang="en-US" smtClean="0"/>
              <a:t>2/27/2020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5030383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B334A90-EB03-42F3-8859-2C2B2724C058}" type="datetimeFigureOut">
              <a:rPr lang="en-US" smtClean="0"/>
              <a:t>2/27/2020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85743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BC48EC7-AF6A-48D3-8284-14BACBEBDD84}" type="datetimeFigureOut">
              <a:rPr lang="en-US" smtClean="0"/>
              <a:t>2/27/2020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4084760128"/>
      </p:ext>
    </p:extLst>
  </p:cSld>
  <p:clrMap bg1="lt1" tx1="dk1" bg2="lt2" tx2="dk2" accent1="accent1" accent2="accent2" accent3="accent3" accent4="accent4" accent5="accent5" accent6="accent6" hlink="hlink" folHlink="folHlink"/>
  <p:sldLayoutIdLst>
    <p:sldLayoutId id="2147484206" r:id="rId1"/>
    <p:sldLayoutId id="2147484207" r:id="rId2"/>
    <p:sldLayoutId id="2147484208" r:id="rId3"/>
    <p:sldLayoutId id="2147484209" r:id="rId4"/>
    <p:sldLayoutId id="2147484210" r:id="rId5"/>
    <p:sldLayoutId id="2147484211" r:id="rId6"/>
    <p:sldLayoutId id="2147484212" r:id="rId7"/>
    <p:sldLayoutId id="2147484213" r:id="rId8"/>
    <p:sldLayoutId id="2147484214" r:id="rId9"/>
    <p:sldLayoutId id="2147484215" r:id="rId10"/>
    <p:sldLayoutId id="2147484216" r:id="rId11"/>
    <p:sldLayoutId id="2147484217" r:id="rId12"/>
    <p:sldLayoutId id="2147484218" r:id="rId13"/>
    <p:sldLayoutId id="2147484219" r:id="rId14"/>
    <p:sldLayoutId id="2147484220" r:id="rId15"/>
    <p:sldLayoutId id="2147484221" r:id="rId16"/>
  </p:sldLayoutIdLst>
  <p:hf sldNum="0" hdr="0" ft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AR" dirty="0" smtClean="0"/>
              <a:t>Proyecto de cátedra</a:t>
            </a:r>
            <a:endParaRPr lang="es-AR" dirty="0"/>
          </a:p>
        </p:txBody>
      </p:sp>
      <p:sp>
        <p:nvSpPr>
          <p:cNvPr id="3" name="Subtítulo 2"/>
          <p:cNvSpPr>
            <a:spLocks noGrp="1"/>
          </p:cNvSpPr>
          <p:nvPr>
            <p:ph type="subTitle" idx="1"/>
          </p:nvPr>
        </p:nvSpPr>
        <p:spPr/>
        <p:txBody>
          <a:bodyPr/>
          <a:lstStyle/>
          <a:p>
            <a:r>
              <a:rPr lang="es-AR" b="1" i="1" dirty="0" smtClean="0">
                <a:effectLst>
                  <a:outerShdw blurRad="38100" dist="38100" dir="2700000" algn="tl">
                    <a:srgbClr val="000000">
                      <a:alpha val="43137"/>
                    </a:srgbClr>
                  </a:outerShdw>
                </a:effectLst>
              </a:rPr>
              <a:t>Instituto N° 48 – Formación Docente y Carreras Técnicas</a:t>
            </a:r>
            <a:endParaRPr lang="es-AR" b="1" i="1" dirty="0">
              <a:effectLst>
                <a:outerShdw blurRad="38100" dist="38100" dir="2700000" algn="tl">
                  <a:srgbClr val="000000">
                    <a:alpha val="43137"/>
                  </a:srgbClr>
                </a:outerShdw>
              </a:effectLst>
            </a:endParaRPr>
          </a:p>
          <a:p>
            <a:r>
              <a:rPr lang="es-AR" dirty="0" smtClean="0"/>
              <a:t>Prof. Ester </a:t>
            </a:r>
            <a:r>
              <a:rPr lang="es-AR" dirty="0" err="1" smtClean="0"/>
              <a:t>Enriquez</a:t>
            </a:r>
            <a:r>
              <a:rPr lang="es-AR" dirty="0" smtClean="0"/>
              <a:t> y Andrea </a:t>
            </a:r>
            <a:r>
              <a:rPr lang="es-AR" dirty="0" err="1" smtClean="0"/>
              <a:t>Lanatti</a:t>
            </a:r>
            <a:endParaRPr lang="es-AR" dirty="0"/>
          </a:p>
        </p:txBody>
      </p:sp>
      <p:pic>
        <p:nvPicPr>
          <p:cNvPr id="4" name="Marcador de contenido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30401" y="852822"/>
            <a:ext cx="1475656" cy="1790350"/>
          </a:xfrm>
          <a:prstGeom prst="rect">
            <a:avLst/>
          </a:prstGeom>
        </p:spPr>
      </p:pic>
    </p:spTree>
    <p:extLst>
      <p:ext uri="{BB962C8B-B14F-4D97-AF65-F5344CB8AC3E}">
        <p14:creationId xmlns:p14="http://schemas.microsoft.com/office/powerpoint/2010/main" val="671051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Marcos (3):</a:t>
            </a:r>
            <a:endParaRPr lang="es-AR" dirty="0"/>
          </a:p>
        </p:txBody>
      </p:sp>
      <p:sp>
        <p:nvSpPr>
          <p:cNvPr id="3" name="Marcador de contenido 2"/>
          <p:cNvSpPr>
            <a:spLocks noGrp="1"/>
          </p:cNvSpPr>
          <p:nvPr>
            <p:ph idx="1"/>
          </p:nvPr>
        </p:nvSpPr>
        <p:spPr>
          <a:xfrm>
            <a:off x="2460424" y="1609859"/>
            <a:ext cx="8915400" cy="4520485"/>
          </a:xfrm>
        </p:spPr>
        <p:txBody>
          <a:bodyPr>
            <a:normAutofit fontScale="85000" lnSpcReduction="10000"/>
          </a:bodyPr>
          <a:lstStyle/>
          <a:p>
            <a:r>
              <a:rPr lang="es-AR" sz="2600" b="1" u="sng" dirty="0"/>
              <a:t>El marco didáctico:</a:t>
            </a:r>
            <a:r>
              <a:rPr lang="es-AR" sz="2600" dirty="0"/>
              <a:t> </a:t>
            </a:r>
            <a:r>
              <a:rPr lang="es-AR" sz="2600" dirty="0" smtClean="0"/>
              <a:t>se </a:t>
            </a:r>
            <a:r>
              <a:rPr lang="es-AR" sz="2600" dirty="0"/>
              <a:t>vincula con el referente teórico por el que opta la cátedra con relación a los procesos de enseñar y aprender una disciplina en particular. Si bien en toda situación de clase hay alguien que enseña y alguien que aprende y esto sucede de alguna manera en particular, </a:t>
            </a:r>
            <a:r>
              <a:rPr lang="es-AR" sz="2600" dirty="0" smtClean="0"/>
              <a:t>una </a:t>
            </a:r>
            <a:r>
              <a:rPr lang="es-AR" sz="2600" dirty="0"/>
              <a:t>concepción subyace para cada situación-clase. </a:t>
            </a:r>
            <a:endParaRPr lang="es-AR" sz="2600" dirty="0" smtClean="0"/>
          </a:p>
          <a:p>
            <a:r>
              <a:rPr lang="es-AR" sz="2600" b="1" i="1" dirty="0" smtClean="0">
                <a:effectLst>
                  <a:outerShdw blurRad="38100" dist="38100" dir="2700000" algn="tl">
                    <a:srgbClr val="000000">
                      <a:alpha val="43137"/>
                    </a:srgbClr>
                  </a:outerShdw>
                </a:effectLst>
              </a:rPr>
              <a:t>Por </a:t>
            </a:r>
            <a:r>
              <a:rPr lang="es-AR" sz="2600" b="1" i="1" dirty="0">
                <a:effectLst>
                  <a:outerShdw blurRad="38100" dist="38100" dir="2700000" algn="tl">
                    <a:srgbClr val="000000">
                      <a:alpha val="43137"/>
                    </a:srgbClr>
                  </a:outerShdw>
                </a:effectLst>
              </a:rPr>
              <a:t>ejemplo:</a:t>
            </a:r>
            <a:r>
              <a:rPr lang="es-AR" sz="2600" i="1" dirty="0"/>
              <a:t> </a:t>
            </a:r>
            <a:r>
              <a:rPr lang="es-AR" sz="2600" i="1" dirty="0" smtClean="0"/>
              <a:t>…la </a:t>
            </a:r>
            <a:r>
              <a:rPr lang="es-AR" sz="2600" i="1" dirty="0"/>
              <a:t>propuesta didáctica parte de la premisa de considerar el aula como un ámbito de reflexión y acción que permita “repreguntarse” la didáctica, teorizando acerca de la práctica y poniendo en juicio analítico la teoría. Para ello, se utilizarán diversas modalidades de enseñanza apropiadas para el nivel, las que serán a su vez analizadas teóricamente en cuanto a su </a:t>
            </a:r>
            <a:r>
              <a:rPr lang="es-AR" sz="2600" i="1" dirty="0" smtClean="0"/>
              <a:t>pertinencia </a:t>
            </a:r>
            <a:r>
              <a:rPr lang="es-AR" sz="2600" i="1" dirty="0"/>
              <a:t>para el trabajo en la educación superior, sobre el final de cada clase. </a:t>
            </a:r>
          </a:p>
          <a:p>
            <a:endParaRPr lang="es-AR" dirty="0"/>
          </a:p>
        </p:txBody>
      </p:sp>
    </p:spTree>
    <p:extLst>
      <p:ext uri="{BB962C8B-B14F-4D97-AF65-F5344CB8AC3E}">
        <p14:creationId xmlns:p14="http://schemas.microsoft.com/office/powerpoint/2010/main" val="2868792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Marcos (4):</a:t>
            </a:r>
            <a:endParaRPr lang="es-AR" dirty="0"/>
          </a:p>
        </p:txBody>
      </p:sp>
      <p:sp>
        <p:nvSpPr>
          <p:cNvPr id="3" name="Marcador de contenido 2"/>
          <p:cNvSpPr>
            <a:spLocks noGrp="1"/>
          </p:cNvSpPr>
          <p:nvPr>
            <p:ph idx="1"/>
          </p:nvPr>
        </p:nvSpPr>
        <p:spPr>
          <a:xfrm>
            <a:off x="2589212" y="1803042"/>
            <a:ext cx="8915400" cy="4610283"/>
          </a:xfrm>
        </p:spPr>
        <p:txBody>
          <a:bodyPr>
            <a:normAutofit fontScale="92500" lnSpcReduction="20000"/>
          </a:bodyPr>
          <a:lstStyle/>
          <a:p>
            <a:r>
              <a:rPr lang="es-AR" sz="2000" b="1" u="sng" dirty="0"/>
              <a:t>El marco institucional</a:t>
            </a:r>
            <a:r>
              <a:rPr lang="es-AR" sz="2000" dirty="0"/>
              <a:t>: </a:t>
            </a:r>
            <a:r>
              <a:rPr lang="es-AR" sz="2000" dirty="0" smtClean="0"/>
              <a:t>hace referencia a las particularidades </a:t>
            </a:r>
            <a:r>
              <a:rPr lang="es-AR" sz="2000" dirty="0"/>
              <a:t>coyunturales del contexto </a:t>
            </a:r>
            <a:r>
              <a:rPr lang="es-AR" sz="2000" dirty="0" smtClean="0"/>
              <a:t>socio-histórico</a:t>
            </a:r>
            <a:r>
              <a:rPr lang="es-AR" sz="2000" dirty="0"/>
              <a:t>, de la propia institución o del grupo de estudiantes </a:t>
            </a:r>
            <a:r>
              <a:rPr lang="es-AR" sz="2000" dirty="0" smtClean="0"/>
              <a:t>que inciden </a:t>
            </a:r>
            <a:r>
              <a:rPr lang="es-AR" sz="2000" dirty="0"/>
              <a:t>sobre el desarrollo de las clases y, en consecuencia, </a:t>
            </a:r>
            <a:r>
              <a:rPr lang="es-AR" sz="2000" dirty="0" smtClean="0"/>
              <a:t>condiciona </a:t>
            </a:r>
            <a:r>
              <a:rPr lang="es-AR" sz="2000" dirty="0"/>
              <a:t>alguna de las decisiones que el docente y/o equipo de la cátedra debe tomar al realizar las previsiones para la puesta en marcha de su proyecto de cátedra</a:t>
            </a:r>
            <a:r>
              <a:rPr lang="es-AR" sz="2000" dirty="0" smtClean="0"/>
              <a:t>.</a:t>
            </a:r>
          </a:p>
          <a:p>
            <a:r>
              <a:rPr lang="es-AR" sz="2000" dirty="0" smtClean="0"/>
              <a:t>En este apartado, se hace mención también a la participación y/o responsabilidad de la catedra en distintos proyectos institucionales que se desarrollan a lo largo del año.</a:t>
            </a:r>
            <a:r>
              <a:rPr lang="es-AR" sz="2000" dirty="0" smtClean="0"/>
              <a:t> </a:t>
            </a:r>
            <a:endParaRPr lang="es-AR" sz="2000" dirty="0" smtClean="0"/>
          </a:p>
          <a:p>
            <a:r>
              <a:rPr lang="es-AR" sz="2000" b="1" i="1" dirty="0" smtClean="0">
                <a:effectLst>
                  <a:outerShdw blurRad="38100" dist="38100" dir="2700000" algn="tl">
                    <a:srgbClr val="000000">
                      <a:alpha val="43137"/>
                    </a:srgbClr>
                  </a:outerShdw>
                </a:effectLst>
              </a:rPr>
              <a:t>Por ejemplo:</a:t>
            </a:r>
            <a:r>
              <a:rPr lang="es-AR" sz="2000" i="1" dirty="0" smtClean="0"/>
              <a:t> </a:t>
            </a:r>
            <a:r>
              <a:rPr lang="es-AR" sz="2000" i="1" dirty="0"/>
              <a:t>entre los estudiantes del último año de la carrera se identifican altos porcentajes de profesionales y/o estudiantes con experiencias laborales relacionadas con el campo de estudio de la cátedra, lo que ofrece el particular desafío de enriquecer explícitamente los saberes </a:t>
            </a:r>
            <a:r>
              <a:rPr lang="es-AR" sz="2000" i="1" dirty="0" smtClean="0"/>
              <a:t>portados…</a:t>
            </a:r>
          </a:p>
          <a:p>
            <a:r>
              <a:rPr lang="es-AR" sz="2000" i="1" dirty="0" smtClean="0"/>
              <a:t>…La catedra conjuntamente con el espacio de … tendrán a su cargo  el desarrollo de las jornadas de capacitación … acordadas institucionalmente… </a:t>
            </a:r>
            <a:endParaRPr lang="es-AR" sz="2000" i="1" dirty="0"/>
          </a:p>
          <a:p>
            <a:endParaRPr lang="es-AR" dirty="0"/>
          </a:p>
        </p:txBody>
      </p:sp>
    </p:spTree>
    <p:extLst>
      <p:ext uri="{BB962C8B-B14F-4D97-AF65-F5344CB8AC3E}">
        <p14:creationId xmlns:p14="http://schemas.microsoft.com/office/powerpoint/2010/main" val="580244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3). PROPÓSITOS</a:t>
            </a:r>
            <a:endParaRPr lang="es-AR" dirty="0"/>
          </a:p>
        </p:txBody>
      </p:sp>
      <p:sp>
        <p:nvSpPr>
          <p:cNvPr id="3" name="Marcador de contenido 2"/>
          <p:cNvSpPr>
            <a:spLocks noGrp="1"/>
          </p:cNvSpPr>
          <p:nvPr>
            <p:ph idx="1"/>
          </p:nvPr>
        </p:nvSpPr>
        <p:spPr/>
        <p:txBody>
          <a:bodyPr>
            <a:normAutofit fontScale="85000" lnSpcReduction="20000"/>
          </a:bodyPr>
          <a:lstStyle/>
          <a:p>
            <a:r>
              <a:rPr lang="es-AR" sz="2000" dirty="0" smtClean="0"/>
              <a:t>Su función es mostrar, </a:t>
            </a:r>
            <a:r>
              <a:rPr lang="es-AR" sz="2000" dirty="0"/>
              <a:t>desde la óptica de la enseñanza, qué dirección intenta dársele al proceso áulico o en otros términos, qué ofrece </a:t>
            </a:r>
            <a:r>
              <a:rPr lang="es-AR" sz="2000" dirty="0" smtClean="0"/>
              <a:t>el docente </a:t>
            </a:r>
            <a:r>
              <a:rPr lang="es-AR" sz="2000" dirty="0"/>
              <a:t>en términos de lo que la cátedra puede garantizar como prácticas que sucederán en el aula, ya sea por posicionamiento teórico, por concepción ideológica, por propuesta metodológica o por el uso de ciertos recursos. En ese caso, prima enunciar la acción docente en relación al núcleo central de contenidos puestos en juego en la </a:t>
            </a:r>
            <a:r>
              <a:rPr lang="es-AR" sz="2000" dirty="0" smtClean="0"/>
              <a:t>cátedra.</a:t>
            </a:r>
          </a:p>
          <a:p>
            <a:r>
              <a:rPr lang="es-AR" sz="2000" b="1" i="1" dirty="0" smtClean="0">
                <a:effectLst>
                  <a:outerShdw blurRad="38100" dist="38100" dir="2700000" algn="tl">
                    <a:srgbClr val="000000">
                      <a:alpha val="43137"/>
                    </a:srgbClr>
                  </a:outerShdw>
                </a:effectLst>
              </a:rPr>
              <a:t>Ejemplo</a:t>
            </a:r>
            <a:r>
              <a:rPr lang="es-AR" sz="2000" b="1" i="1" dirty="0">
                <a:effectLst>
                  <a:outerShdw blurRad="38100" dist="38100" dir="2700000" algn="tl">
                    <a:srgbClr val="000000">
                      <a:alpha val="43137"/>
                    </a:srgbClr>
                  </a:outerShdw>
                </a:effectLst>
              </a:rPr>
              <a:t>:</a:t>
            </a:r>
            <a:r>
              <a:rPr lang="es-AR" sz="2000" dirty="0"/>
              <a:t> </a:t>
            </a:r>
            <a:endParaRPr lang="es-AR" sz="2000" dirty="0" smtClean="0"/>
          </a:p>
          <a:p>
            <a:r>
              <a:rPr lang="es-AR" sz="2000" i="1" dirty="0" smtClean="0"/>
              <a:t>Promover </a:t>
            </a:r>
            <a:r>
              <a:rPr lang="es-AR" sz="2000" i="1" dirty="0"/>
              <a:t>el análisis de situaciones de la vida cotidiana a la luz del Derecho Constitucional</a:t>
            </a:r>
            <a:r>
              <a:rPr lang="es-AR" sz="2000" dirty="0" smtClean="0"/>
              <a:t>.</a:t>
            </a:r>
          </a:p>
          <a:p>
            <a:pPr lvl="0"/>
            <a:r>
              <a:rPr lang="es-ES_tradnl" sz="2000" dirty="0"/>
              <a:t>Favorecer la construcción de la identidad docente </a:t>
            </a:r>
            <a:r>
              <a:rPr lang="es-ES_tradnl" sz="2000" dirty="0" smtClean="0"/>
              <a:t>en cada estudiante </a:t>
            </a:r>
            <a:r>
              <a:rPr lang="es-ES_tradnl" sz="2000" dirty="0"/>
              <a:t>como </a:t>
            </a:r>
            <a:r>
              <a:rPr lang="es-ES_tradnl" sz="2000" dirty="0" smtClean="0"/>
              <a:t>práctico reflexivo, comprometido </a:t>
            </a:r>
            <a:r>
              <a:rPr lang="es-ES_tradnl" sz="2000" dirty="0"/>
              <a:t>y responsable de su tarea.  </a:t>
            </a:r>
            <a:endParaRPr lang="es-AR" sz="2000" dirty="0"/>
          </a:p>
          <a:p>
            <a:r>
              <a:rPr lang="es-AR" sz="2000" dirty="0"/>
              <a:t>Generar espacios para articular teoría y práctica desde las observaciones, ayudantías y  prácticas previstas en distintos contextos.</a:t>
            </a:r>
          </a:p>
        </p:txBody>
      </p:sp>
    </p:spTree>
    <p:extLst>
      <p:ext uri="{BB962C8B-B14F-4D97-AF65-F5344CB8AC3E}">
        <p14:creationId xmlns:p14="http://schemas.microsoft.com/office/powerpoint/2010/main" val="3699344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4). CONTENIDOS</a:t>
            </a:r>
            <a:endParaRPr lang="es-AR" dirty="0"/>
          </a:p>
        </p:txBody>
      </p:sp>
      <p:sp>
        <p:nvSpPr>
          <p:cNvPr id="3" name="Marcador de contenido 2"/>
          <p:cNvSpPr>
            <a:spLocks noGrp="1"/>
          </p:cNvSpPr>
          <p:nvPr>
            <p:ph idx="1"/>
          </p:nvPr>
        </p:nvSpPr>
        <p:spPr>
          <a:xfrm>
            <a:off x="2589212" y="1596980"/>
            <a:ext cx="8915400" cy="4314242"/>
          </a:xfrm>
        </p:spPr>
        <p:txBody>
          <a:bodyPr>
            <a:normAutofit fontScale="77500" lnSpcReduction="20000"/>
          </a:bodyPr>
          <a:lstStyle/>
          <a:p>
            <a:r>
              <a:rPr lang="es-AR" sz="2200" dirty="0"/>
              <a:t>R</a:t>
            </a:r>
            <a:r>
              <a:rPr lang="es-AR" sz="2200" dirty="0" smtClean="0"/>
              <a:t>epresentan </a:t>
            </a:r>
            <a:r>
              <a:rPr lang="es-AR" sz="2200" dirty="0"/>
              <a:t>el eje central de todo proyecto didáctico. Son la respuesta a la pregunta ¿qué enseñar?. La selección de los contenidos </a:t>
            </a:r>
            <a:r>
              <a:rPr lang="es-AR" sz="2200" dirty="0" smtClean="0"/>
              <a:t>es </a:t>
            </a:r>
            <a:r>
              <a:rPr lang="es-AR" sz="2200" dirty="0"/>
              <a:t>una de las decisiones más fuertes que tiene que tomar un docente. </a:t>
            </a:r>
            <a:endParaRPr lang="es-AR" sz="2200" dirty="0" smtClean="0"/>
          </a:p>
          <a:p>
            <a:pPr marL="0" indent="0">
              <a:buNone/>
            </a:pPr>
            <a:r>
              <a:rPr lang="es-AR" sz="2200" dirty="0" smtClean="0"/>
              <a:t>La </a:t>
            </a:r>
            <a:r>
              <a:rPr lang="es-AR" sz="2200" dirty="0"/>
              <a:t>primera prescripción que atraviesa el trabajo en torno a los contenidos, está representada por los contenidos mínimos presentes en el plan de </a:t>
            </a:r>
            <a:r>
              <a:rPr lang="es-AR" sz="2200" dirty="0" smtClean="0"/>
              <a:t>estudio (Diseño curricular de la carrera).  </a:t>
            </a:r>
            <a:r>
              <a:rPr lang="es-AR" sz="2200" dirty="0"/>
              <a:t>Pero también es cierto que, a veces, </a:t>
            </a:r>
            <a:r>
              <a:rPr lang="es-AR" sz="2200" dirty="0" smtClean="0"/>
              <a:t>dichos planes se </a:t>
            </a:r>
            <a:r>
              <a:rPr lang="es-AR" sz="2200" dirty="0" err="1"/>
              <a:t>desactualizan</a:t>
            </a:r>
            <a:r>
              <a:rPr lang="es-AR" sz="2200" dirty="0"/>
              <a:t> rápidamente o permanecen inertes por mucho tiempo sin incorporar los nuevos contenidos científicos, artísticos y/o tecnológicos. De modo que, para buscar el punto de equilibrio es necesaria la articulación y un buen criterio entre los docentes de las distintas cátedras, para hacer del proceso de selección un proceso consensuado. </a:t>
            </a:r>
            <a:endParaRPr lang="es-AR" sz="2200" dirty="0" smtClean="0"/>
          </a:p>
          <a:p>
            <a:r>
              <a:rPr lang="es-AR" sz="2200" b="1" dirty="0" smtClean="0">
                <a:effectLst>
                  <a:outerShdw blurRad="38100" dist="38100" dir="2700000" algn="tl">
                    <a:srgbClr val="000000">
                      <a:alpha val="43137"/>
                    </a:srgbClr>
                  </a:outerShdw>
                </a:effectLst>
              </a:rPr>
              <a:t>Por ejemplo</a:t>
            </a:r>
            <a:r>
              <a:rPr lang="es-AR" sz="2200" b="1" dirty="0">
                <a:effectLst>
                  <a:outerShdw blurRad="38100" dist="38100" dir="2700000" algn="tl">
                    <a:srgbClr val="000000">
                      <a:alpha val="43137"/>
                    </a:srgbClr>
                  </a:outerShdw>
                </a:effectLst>
              </a:rPr>
              <a:t>:</a:t>
            </a:r>
            <a:r>
              <a:rPr lang="es-AR" sz="2200" dirty="0"/>
              <a:t> </a:t>
            </a:r>
            <a:r>
              <a:rPr lang="es-AR" sz="2400" b="1" u="sng" dirty="0"/>
              <a:t>Unidad I: “Las prácticas de enseñanzas en múltiples escenarios”.</a:t>
            </a:r>
            <a:endParaRPr lang="es-AR" sz="2400" dirty="0"/>
          </a:p>
          <a:p>
            <a:r>
              <a:rPr lang="es-AR" sz="2400" dirty="0"/>
              <a:t>Las prácticas pedagógicas como prácticas socio </a:t>
            </a:r>
            <a:r>
              <a:rPr lang="es-AR" sz="2400" dirty="0" smtClean="0"/>
              <a:t>políticas… </a:t>
            </a:r>
            <a:endParaRPr lang="es-AR" sz="2400" dirty="0"/>
          </a:p>
          <a:p>
            <a:r>
              <a:rPr lang="es-AR" sz="2400" dirty="0"/>
              <a:t>El aula como espacio de circulación de </a:t>
            </a:r>
            <a:r>
              <a:rPr lang="es-AR" sz="2400" dirty="0" smtClean="0"/>
              <a:t>saberes…</a:t>
            </a:r>
            <a:endParaRPr lang="es-AR" sz="2400" dirty="0"/>
          </a:p>
          <a:p>
            <a:r>
              <a:rPr lang="es-AR" sz="2400" dirty="0"/>
              <a:t>Planificación: definición,  componentes y formatos posibles. </a:t>
            </a:r>
          </a:p>
          <a:p>
            <a:pPr marL="0" indent="0">
              <a:buNone/>
            </a:pPr>
            <a:endParaRPr lang="es-AR" sz="2200" dirty="0"/>
          </a:p>
          <a:p>
            <a:endParaRPr lang="es-AR" dirty="0"/>
          </a:p>
        </p:txBody>
      </p:sp>
    </p:spTree>
    <p:extLst>
      <p:ext uri="{BB962C8B-B14F-4D97-AF65-F5344CB8AC3E}">
        <p14:creationId xmlns:p14="http://schemas.microsoft.com/office/powerpoint/2010/main" val="1170752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AR" dirty="0" smtClean="0"/>
              <a:t>5). PROPUESTA METODOLÓGICA</a:t>
            </a:r>
            <a:endParaRPr lang="es-AR" dirty="0"/>
          </a:p>
        </p:txBody>
      </p:sp>
      <p:sp>
        <p:nvSpPr>
          <p:cNvPr id="3" name="Marcador de contenido 2"/>
          <p:cNvSpPr>
            <a:spLocks noGrp="1"/>
          </p:cNvSpPr>
          <p:nvPr>
            <p:ph idx="1"/>
          </p:nvPr>
        </p:nvSpPr>
        <p:spPr>
          <a:xfrm>
            <a:off x="2589212" y="1904999"/>
            <a:ext cx="8915400" cy="4232753"/>
          </a:xfrm>
        </p:spPr>
        <p:txBody>
          <a:bodyPr>
            <a:normAutofit fontScale="92500" lnSpcReduction="20000"/>
          </a:bodyPr>
          <a:lstStyle/>
          <a:p>
            <a:r>
              <a:rPr lang="es-AR" dirty="0" smtClean="0"/>
              <a:t>Explicita </a:t>
            </a:r>
            <a:r>
              <a:rPr lang="es-AR" dirty="0"/>
              <a:t>la secuencia didáctica por la que el docente ha optado, es decir la organización de la clase en términos de “actividad secuenciada a proponer”. Es conveniente hacerlo con un estilo narrativo. </a:t>
            </a:r>
            <a:endParaRPr lang="es-AR" dirty="0" smtClean="0"/>
          </a:p>
          <a:p>
            <a:r>
              <a:rPr lang="es-AR" dirty="0" smtClean="0"/>
              <a:t>En este apartado se explicitan también las posibilidades de articulación con otros espacios curriculares, tanto horizontal (cátedras del mismo año de cursado) como verticalmente (es decir con áreas de otros años) La articulación también puede y debe darse con otras instituciones locales o aledañas.</a:t>
            </a:r>
            <a:endParaRPr lang="es-AR" dirty="0" smtClean="0"/>
          </a:p>
          <a:p>
            <a:r>
              <a:rPr lang="es-AR" b="1" i="1" dirty="0" smtClean="0">
                <a:effectLst>
                  <a:outerShdw blurRad="38100" dist="38100" dir="2700000" algn="tl">
                    <a:srgbClr val="000000">
                      <a:alpha val="43137"/>
                    </a:srgbClr>
                  </a:outerShdw>
                </a:effectLst>
              </a:rPr>
              <a:t>Por </a:t>
            </a:r>
            <a:r>
              <a:rPr lang="es-AR" b="1" i="1" dirty="0">
                <a:effectLst>
                  <a:outerShdw blurRad="38100" dist="38100" dir="2700000" algn="tl">
                    <a:srgbClr val="000000">
                      <a:alpha val="43137"/>
                    </a:srgbClr>
                  </a:outerShdw>
                </a:effectLst>
              </a:rPr>
              <a:t>ejemplo:</a:t>
            </a:r>
            <a:r>
              <a:rPr lang="es-AR" i="1" dirty="0"/>
              <a:t>  </a:t>
            </a:r>
            <a:r>
              <a:rPr lang="es-AR" dirty="0" smtClean="0"/>
              <a:t>…el </a:t>
            </a:r>
            <a:r>
              <a:rPr lang="es-AR" dirty="0"/>
              <a:t>presente Taller, se piensa como un lugar de encuentro, de </a:t>
            </a:r>
            <a:r>
              <a:rPr lang="es-AR" dirty="0" smtClean="0"/>
              <a:t>colaboración </a:t>
            </a:r>
            <a:r>
              <a:rPr lang="es-AR" dirty="0"/>
              <a:t>y de producción permanente (presencial y virtual). Supone un trabajo compartido que concilia el hacer, el pensar y el sentir. </a:t>
            </a:r>
            <a:r>
              <a:rPr lang="es-AR" dirty="0" smtClean="0"/>
              <a:t>…</a:t>
            </a:r>
            <a:r>
              <a:rPr lang="es-AR" i="1" dirty="0" smtClean="0"/>
              <a:t>se </a:t>
            </a:r>
            <a:r>
              <a:rPr lang="es-AR" i="1" dirty="0"/>
              <a:t>trabajara con problemáticas reales extraídas de situaciones </a:t>
            </a:r>
            <a:r>
              <a:rPr lang="es-AR" i="1" dirty="0" smtClean="0"/>
              <a:t>concretas </a:t>
            </a:r>
            <a:r>
              <a:rPr lang="es-AR" i="1" dirty="0"/>
              <a:t>observadas y registradas </a:t>
            </a:r>
            <a:r>
              <a:rPr lang="es-AR" i="1" dirty="0" smtClean="0"/>
              <a:t>por los estudiantes… </a:t>
            </a:r>
            <a:r>
              <a:rPr lang="es-AR" dirty="0"/>
              <a:t>En su desarrollo, se prevé la puesta en práctica de  distintas estrategias metodológicas. Entre ellas:</a:t>
            </a:r>
          </a:p>
          <a:p>
            <a:r>
              <a:rPr lang="es-AR" dirty="0"/>
              <a:t>Lectura y debate de bibliografía sugerida. </a:t>
            </a:r>
            <a:r>
              <a:rPr lang="es-MX" dirty="0"/>
              <a:t>Exposiciones teóricas para complementar la lectura de material </a:t>
            </a:r>
            <a:r>
              <a:rPr lang="es-MX" dirty="0" smtClean="0"/>
              <a:t>bibliográfico</a:t>
            </a:r>
            <a:r>
              <a:rPr lang="es-AR" dirty="0" smtClean="0"/>
              <a:t>….</a:t>
            </a:r>
          </a:p>
          <a:p>
            <a:r>
              <a:rPr lang="es-AR" dirty="0" smtClean="0"/>
              <a:t>El desarrollo del taller también prevé para el primer cuatrimestre del año, la articulación interinstitucional a través de intervenciones en el Hogar… </a:t>
            </a:r>
            <a:endParaRPr lang="es-AR" dirty="0"/>
          </a:p>
          <a:p>
            <a:endParaRPr lang="es-AR" dirty="0"/>
          </a:p>
        </p:txBody>
      </p:sp>
    </p:spTree>
    <p:extLst>
      <p:ext uri="{BB962C8B-B14F-4D97-AF65-F5344CB8AC3E}">
        <p14:creationId xmlns:p14="http://schemas.microsoft.com/office/powerpoint/2010/main" val="182311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a:t>6</a:t>
            </a:r>
            <a:r>
              <a:rPr lang="es-AR" dirty="0" smtClean="0"/>
              <a:t>). CRONOGRAMA</a:t>
            </a:r>
            <a:endParaRPr lang="es-AR" dirty="0"/>
          </a:p>
        </p:txBody>
      </p:sp>
      <p:sp>
        <p:nvSpPr>
          <p:cNvPr id="3" name="Marcador de contenido 2"/>
          <p:cNvSpPr>
            <a:spLocks noGrp="1"/>
          </p:cNvSpPr>
          <p:nvPr>
            <p:ph idx="1"/>
          </p:nvPr>
        </p:nvSpPr>
        <p:spPr/>
        <p:txBody>
          <a:bodyPr/>
          <a:lstStyle/>
          <a:p>
            <a:r>
              <a:rPr lang="es-AR" dirty="0" smtClean="0"/>
              <a:t>Es </a:t>
            </a:r>
            <a:r>
              <a:rPr lang="es-AR" dirty="0"/>
              <a:t>la distribución en el tiempo de los contenidos previstos en las unidades didácticas, así como cierta aproximación previsible al tiempo en que se efectuarán las evaluaciones parciales y/o entrega de trabajos prácticos. El cronograma debiera ser lo más detallado posible a fin de orientar mejor a los estudiantes. </a:t>
            </a:r>
            <a:endParaRPr lang="es-AR" dirty="0" smtClean="0"/>
          </a:p>
          <a:p>
            <a:r>
              <a:rPr lang="es-AR" b="1" i="1" dirty="0" smtClean="0">
                <a:effectLst>
                  <a:outerShdw blurRad="38100" dist="38100" dir="2700000" algn="tl">
                    <a:srgbClr val="000000">
                      <a:alpha val="43137"/>
                    </a:srgbClr>
                  </a:outerShdw>
                </a:effectLst>
              </a:rPr>
              <a:t>Por ejemplo</a:t>
            </a:r>
            <a:r>
              <a:rPr lang="es-AR" b="1" i="1" dirty="0">
                <a:effectLst>
                  <a:outerShdw blurRad="38100" dist="38100" dir="2700000" algn="tl">
                    <a:srgbClr val="000000">
                      <a:alpha val="43137"/>
                    </a:srgbClr>
                  </a:outerShdw>
                </a:effectLst>
              </a:rPr>
              <a:t>: </a:t>
            </a:r>
            <a:r>
              <a:rPr lang="es-AR" i="1" dirty="0"/>
              <a:t>Semana</a:t>
            </a:r>
            <a:r>
              <a:rPr lang="es-AR" i="1" dirty="0" smtClean="0"/>
              <a:t>:… , Unidad N°1…Contenido</a:t>
            </a:r>
            <a:r>
              <a:rPr lang="es-AR" i="1" dirty="0"/>
              <a:t>: / Texto de trabajo en clase. Citar nuestros </a:t>
            </a:r>
            <a:r>
              <a:rPr lang="es-AR" i="1" dirty="0" smtClean="0"/>
              <a:t>ejemplos</a:t>
            </a:r>
            <a:endParaRPr lang="es-AR" i="1" dirty="0">
              <a:solidFill>
                <a:srgbClr val="FF0000"/>
              </a:solidFill>
            </a:endParaRPr>
          </a:p>
          <a:p>
            <a:r>
              <a:rPr lang="es-AR" i="1" dirty="0" smtClean="0">
                <a:solidFill>
                  <a:schemeClr val="tx1"/>
                </a:solidFill>
              </a:rPr>
              <a:t>Prácticas Progresivas: desde ………..hasta……..</a:t>
            </a:r>
          </a:p>
          <a:p>
            <a:r>
              <a:rPr lang="es-AR" i="1" dirty="0" smtClean="0">
                <a:solidFill>
                  <a:schemeClr val="tx1"/>
                </a:solidFill>
              </a:rPr>
              <a:t>Prácticas Intensivas:………</a:t>
            </a:r>
          </a:p>
        </p:txBody>
      </p:sp>
    </p:spTree>
    <p:extLst>
      <p:ext uri="{BB962C8B-B14F-4D97-AF65-F5344CB8AC3E}">
        <p14:creationId xmlns:p14="http://schemas.microsoft.com/office/powerpoint/2010/main" val="1642258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7). EVALUACIÓN (A):</a:t>
            </a:r>
            <a:endParaRPr lang="es-AR" dirty="0"/>
          </a:p>
        </p:txBody>
      </p:sp>
      <p:sp>
        <p:nvSpPr>
          <p:cNvPr id="3" name="Marcador de contenido 2"/>
          <p:cNvSpPr>
            <a:spLocks noGrp="1"/>
          </p:cNvSpPr>
          <p:nvPr>
            <p:ph idx="1"/>
          </p:nvPr>
        </p:nvSpPr>
        <p:spPr>
          <a:xfrm>
            <a:off x="2589212" y="1764405"/>
            <a:ext cx="8915400" cy="4417453"/>
          </a:xfrm>
        </p:spPr>
        <p:txBody>
          <a:bodyPr>
            <a:normAutofit fontScale="85000" lnSpcReduction="10000"/>
          </a:bodyPr>
          <a:lstStyle/>
          <a:p>
            <a:r>
              <a:rPr lang="es-AR" sz="1900" dirty="0" smtClean="0"/>
              <a:t>Es </a:t>
            </a:r>
            <a:r>
              <a:rPr lang="es-AR" sz="1900" dirty="0"/>
              <a:t>el proceso que, a partir del conocimiento y comprensión de cierta información, permite, </a:t>
            </a:r>
            <a:r>
              <a:rPr lang="es-AR" sz="1900" dirty="0" smtClean="0"/>
              <a:t>emitir </a:t>
            </a:r>
            <a:r>
              <a:rPr lang="es-AR" sz="1900" dirty="0"/>
              <a:t>un juicio de valor acerca de las prácticas de enseñanza y/o prácticas de aprendizaje en un contexto socio-histórico determinado en el cual intervienen lo social, la institución, el objeto de conocimiento, el grupo de estudiantes y el </a:t>
            </a:r>
            <a:r>
              <a:rPr lang="es-AR" sz="1900" dirty="0" smtClean="0"/>
              <a:t>docente. Este proceso posibilita tomar </a:t>
            </a:r>
            <a:r>
              <a:rPr lang="es-AR" sz="1900" dirty="0"/>
              <a:t>decisiones referidas a las prácticas de referencia </a:t>
            </a:r>
            <a:r>
              <a:rPr lang="es-AR" sz="1900" dirty="0" smtClean="0"/>
              <a:t>y exige además  </a:t>
            </a:r>
            <a:r>
              <a:rPr lang="es-AR" sz="1900" dirty="0"/>
              <a:t>comunicar a docentes y </a:t>
            </a:r>
            <a:r>
              <a:rPr lang="es-AR" sz="1900" dirty="0" smtClean="0"/>
              <a:t>estudiantes </a:t>
            </a:r>
            <a:r>
              <a:rPr lang="es-AR" sz="1900" dirty="0"/>
              <a:t>el juicio de valor emitido y las orientaciones que, derivadas de éste, resulten necesarias para la mejora de la práctica. </a:t>
            </a:r>
            <a:endParaRPr lang="es-AR" sz="1900" dirty="0" smtClean="0"/>
          </a:p>
          <a:p>
            <a:r>
              <a:rPr lang="es-AR" sz="1900" dirty="0" smtClean="0"/>
              <a:t>Dentro </a:t>
            </a:r>
            <a:r>
              <a:rPr lang="es-AR" sz="1900" dirty="0"/>
              <a:t>de este proceso aparece la </a:t>
            </a:r>
            <a:r>
              <a:rPr lang="es-AR" sz="1900" b="1" i="1" dirty="0"/>
              <a:t>acreditación</a:t>
            </a:r>
            <a:r>
              <a:rPr lang="es-AR" sz="1900" dirty="0"/>
              <a:t>, entendida como el reconocimiento institucional de los aprendizajes adquiridos por los </a:t>
            </a:r>
            <a:r>
              <a:rPr lang="es-AR" sz="1900" dirty="0" smtClean="0"/>
              <a:t>estudiantes</a:t>
            </a:r>
          </a:p>
          <a:p>
            <a:r>
              <a:rPr lang="es-AR" sz="1900" b="1" dirty="0" smtClean="0">
                <a:effectLst>
                  <a:outerShdw blurRad="38100" dist="38100" dir="2700000" algn="tl">
                    <a:srgbClr val="000000">
                      <a:alpha val="43137"/>
                    </a:srgbClr>
                  </a:outerShdw>
                </a:effectLst>
              </a:rPr>
              <a:t>Por ejemplo: </a:t>
            </a:r>
            <a:r>
              <a:rPr lang="es-AR" sz="2000" dirty="0"/>
              <a:t>Se considera la evaluación como un proceso permanente que se lleva a cabo durante todo el desarrollo del Taller. Es concebida como totalizadora en tanto integra las distintas dimensiones involucradas en el </a:t>
            </a:r>
            <a:r>
              <a:rPr lang="es-AR" sz="2000" dirty="0" smtClean="0"/>
              <a:t>aprendizaje…, </a:t>
            </a:r>
            <a:r>
              <a:rPr lang="es-AR" sz="2000" dirty="0"/>
              <a:t>permitiendo  tanto a estudiantes como a los/as </a:t>
            </a:r>
            <a:r>
              <a:rPr lang="es-AR" sz="2000" dirty="0" smtClean="0"/>
              <a:t>profesores/as</a:t>
            </a:r>
            <a:r>
              <a:rPr lang="es-AR" sz="1900" dirty="0" smtClean="0"/>
              <a:t>…</a:t>
            </a:r>
          </a:p>
          <a:p>
            <a:r>
              <a:rPr lang="es-AR" dirty="0"/>
              <a:t>Entre los aspectos a evaluar, se considerará la participación y producción responsable, la discusión en grupos, la apertura para socializar experiencias, la capacidad y flexibilidad para reflexionar </a:t>
            </a:r>
            <a:r>
              <a:rPr lang="es-AR" sz="1900" dirty="0" smtClean="0"/>
              <a:t>constatados </a:t>
            </a:r>
            <a:r>
              <a:rPr lang="es-AR" sz="1900" dirty="0"/>
              <a:t>a través del uso de </a:t>
            </a:r>
            <a:r>
              <a:rPr lang="es-AR" sz="1900" dirty="0" smtClean="0"/>
              <a:t>ciertos</a:t>
            </a:r>
            <a:endParaRPr lang="es-AR" dirty="0"/>
          </a:p>
        </p:txBody>
      </p:sp>
    </p:spTree>
    <p:extLst>
      <p:ext uri="{BB962C8B-B14F-4D97-AF65-F5344CB8AC3E}">
        <p14:creationId xmlns:p14="http://schemas.microsoft.com/office/powerpoint/2010/main" val="10522372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a:t>EVALUACIÓN </a:t>
            </a:r>
            <a:r>
              <a:rPr lang="es-AR" dirty="0" smtClean="0"/>
              <a:t>(B):</a:t>
            </a:r>
            <a:endParaRPr lang="es-AR" dirty="0"/>
          </a:p>
        </p:txBody>
      </p:sp>
      <p:sp>
        <p:nvSpPr>
          <p:cNvPr id="3" name="Marcador de contenido 2"/>
          <p:cNvSpPr>
            <a:spLocks noGrp="1"/>
          </p:cNvSpPr>
          <p:nvPr>
            <p:ph idx="1"/>
          </p:nvPr>
        </p:nvSpPr>
        <p:spPr>
          <a:xfrm>
            <a:off x="2589212" y="2133600"/>
            <a:ext cx="8915400" cy="2695977"/>
          </a:xfrm>
        </p:spPr>
        <p:txBody>
          <a:bodyPr>
            <a:normAutofit fontScale="85000" lnSpcReduction="10000"/>
          </a:bodyPr>
          <a:lstStyle/>
          <a:p>
            <a:r>
              <a:rPr lang="es-AR" dirty="0" smtClean="0"/>
              <a:t>Toda evaluación lleva implícitos </a:t>
            </a:r>
            <a:r>
              <a:rPr lang="es-AR" b="1" i="1" dirty="0">
                <a:effectLst>
                  <a:outerShdw blurRad="38100" dist="38100" dir="2700000" algn="tl">
                    <a:srgbClr val="000000">
                      <a:alpha val="43137"/>
                    </a:srgbClr>
                  </a:outerShdw>
                </a:effectLst>
              </a:rPr>
              <a:t>instrumentos</a:t>
            </a:r>
            <a:r>
              <a:rPr lang="es-AR" dirty="0"/>
              <a:t> </a:t>
            </a:r>
            <a:r>
              <a:rPr lang="es-AR" dirty="0" smtClean="0"/>
              <a:t>con los que se lleva a cabo. (trabajos </a:t>
            </a:r>
            <a:r>
              <a:rPr lang="es-AR" dirty="0"/>
              <a:t>escritos, exámenes orales, trabajos prácticos, </a:t>
            </a:r>
            <a:r>
              <a:rPr lang="es-AR" dirty="0" smtClean="0"/>
              <a:t>exposiciones, observación directa, estudio de casos, etc</a:t>
            </a:r>
            <a:r>
              <a:rPr lang="es-AR" dirty="0"/>
              <a:t>.) y </a:t>
            </a:r>
            <a:r>
              <a:rPr lang="es-AR" dirty="0" smtClean="0"/>
              <a:t>se comunica a través </a:t>
            </a:r>
            <a:r>
              <a:rPr lang="es-AR" dirty="0"/>
              <a:t>de una </a:t>
            </a:r>
            <a:r>
              <a:rPr lang="es-AR" b="1" dirty="0">
                <a:effectLst>
                  <a:outerShdw blurRad="38100" dist="38100" dir="2700000" algn="tl">
                    <a:srgbClr val="000000">
                      <a:alpha val="43137"/>
                    </a:srgbClr>
                  </a:outerShdw>
                </a:effectLst>
              </a:rPr>
              <a:t>escala convencional conceptual y/o numérica,</a:t>
            </a:r>
            <a:r>
              <a:rPr lang="es-AR" dirty="0"/>
              <a:t> para lo cual se deberá tener en cuenta lo establecido por el reglamento </a:t>
            </a:r>
            <a:r>
              <a:rPr lang="es-AR" dirty="0" smtClean="0"/>
              <a:t>académico.</a:t>
            </a:r>
          </a:p>
          <a:p>
            <a:r>
              <a:rPr lang="es-AR" b="1" dirty="0" smtClean="0">
                <a:effectLst>
                  <a:outerShdw blurRad="38100" dist="38100" dir="2700000" algn="tl">
                    <a:srgbClr val="000000">
                      <a:alpha val="43137"/>
                    </a:srgbClr>
                  </a:outerShdw>
                </a:effectLst>
              </a:rPr>
              <a:t>Ejemplo: </a:t>
            </a:r>
            <a:r>
              <a:rPr lang="es-AR" dirty="0" smtClean="0"/>
              <a:t>la calificación final para la acreditación del Taller será de 8 (ocho) puntos o más  según lo establecido en el Reglamento de Prácticas Docentes Marco … </a:t>
            </a:r>
            <a:endParaRPr lang="es-AR" dirty="0" smtClean="0"/>
          </a:p>
          <a:p>
            <a:r>
              <a:rPr lang="es-AR" b="1" u="sng" dirty="0" smtClean="0">
                <a:effectLst>
                  <a:outerShdw blurRad="38100" dist="38100" dir="2700000" algn="tl">
                    <a:srgbClr val="000000">
                      <a:alpha val="43137"/>
                    </a:srgbClr>
                  </a:outerShdw>
                </a:effectLst>
              </a:rPr>
              <a:t>IMPORTANTE:</a:t>
            </a:r>
            <a:r>
              <a:rPr lang="es-AR" b="1" dirty="0" smtClean="0">
                <a:effectLst>
                  <a:outerShdw blurRad="38100" dist="38100" dir="2700000" algn="tl">
                    <a:srgbClr val="000000">
                      <a:alpha val="43137"/>
                    </a:srgbClr>
                  </a:outerShdw>
                </a:effectLst>
              </a:rPr>
              <a:t> </a:t>
            </a:r>
            <a:r>
              <a:rPr lang="es-AR" dirty="0" smtClean="0"/>
              <a:t>en este apartado deben hacerse explícitos la cantidad de parciales con sus </a:t>
            </a:r>
            <a:r>
              <a:rPr lang="es-AR" dirty="0" err="1" smtClean="0"/>
              <a:t>recuperatorios</a:t>
            </a:r>
            <a:r>
              <a:rPr lang="es-AR" dirty="0" smtClean="0"/>
              <a:t>, trabajos prácticos mínimos solicitados, porcentaje previstos de asistencia y nota numérica con la que se aprueba el espacio (acorde a los reglamentos marcos).</a:t>
            </a:r>
            <a:endParaRPr lang="es-AR" b="1"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282922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8). BIBLIOGRAFIA.</a:t>
            </a:r>
            <a:endParaRPr lang="es-AR" dirty="0"/>
          </a:p>
        </p:txBody>
      </p:sp>
      <p:sp>
        <p:nvSpPr>
          <p:cNvPr id="3" name="Marcador de contenido 2"/>
          <p:cNvSpPr>
            <a:spLocks noGrp="1"/>
          </p:cNvSpPr>
          <p:nvPr>
            <p:ph idx="1"/>
          </p:nvPr>
        </p:nvSpPr>
        <p:spPr/>
        <p:txBody>
          <a:bodyPr>
            <a:normAutofit lnSpcReduction="10000"/>
          </a:bodyPr>
          <a:lstStyle/>
          <a:p>
            <a:r>
              <a:rPr lang="es-AR" dirty="0" smtClean="0"/>
              <a:t>Existen </a:t>
            </a:r>
            <a:r>
              <a:rPr lang="es-AR" dirty="0"/>
              <a:t>varias “normas” acreditadas para las citas bibliográficas. Solo a los efectos de enunciar el caso más sencillo de un texto editado, acercamos algunas normas generales: </a:t>
            </a:r>
            <a:r>
              <a:rPr lang="es-AR" b="1" i="1" dirty="0">
                <a:effectLst>
                  <a:outerShdw blurRad="38100" dist="38100" dir="2700000" algn="tl">
                    <a:srgbClr val="000000">
                      <a:alpha val="43137"/>
                    </a:srgbClr>
                  </a:outerShdw>
                </a:effectLst>
              </a:rPr>
              <a:t>Primero:</a:t>
            </a:r>
            <a:r>
              <a:rPr lang="es-AR" dirty="0"/>
              <a:t> Apellido (en mayúscula</a:t>
            </a:r>
            <a:r>
              <a:rPr lang="es-AR" dirty="0" smtClean="0"/>
              <a:t>) y </a:t>
            </a:r>
            <a:r>
              <a:rPr lang="es-AR" dirty="0"/>
              <a:t>nombre precedido por una coma. </a:t>
            </a:r>
            <a:r>
              <a:rPr lang="es-AR" b="1" i="1" dirty="0">
                <a:effectLst>
                  <a:outerShdw blurRad="38100" dist="38100" dir="2700000" algn="tl">
                    <a:srgbClr val="000000">
                      <a:alpha val="43137"/>
                    </a:srgbClr>
                  </a:outerShdw>
                </a:effectLst>
              </a:rPr>
              <a:t>Segundo:</a:t>
            </a:r>
            <a:r>
              <a:rPr lang="es-AR" dirty="0"/>
              <a:t> Año de edición (entre paréntesis) y dos puntos. </a:t>
            </a:r>
            <a:r>
              <a:rPr lang="es-AR" b="1" i="1" dirty="0">
                <a:effectLst>
                  <a:outerShdw blurRad="38100" dist="38100" dir="2700000" algn="tl">
                    <a:srgbClr val="000000">
                      <a:alpha val="43137"/>
                    </a:srgbClr>
                  </a:outerShdw>
                </a:effectLst>
              </a:rPr>
              <a:t>Tercero:</a:t>
            </a:r>
            <a:r>
              <a:rPr lang="es-AR" dirty="0"/>
              <a:t> nombre completo del texto (en cursiva). </a:t>
            </a:r>
            <a:r>
              <a:rPr lang="es-AR" b="1" i="1" dirty="0">
                <a:effectLst>
                  <a:outerShdw blurRad="38100" dist="38100" dir="2700000" algn="tl">
                    <a:srgbClr val="000000">
                      <a:alpha val="43137"/>
                    </a:srgbClr>
                  </a:outerShdw>
                </a:effectLst>
              </a:rPr>
              <a:t>Cuarto:</a:t>
            </a:r>
            <a:r>
              <a:rPr lang="es-AR" dirty="0"/>
              <a:t> lugar de edición. </a:t>
            </a:r>
            <a:r>
              <a:rPr lang="es-AR" b="1" i="1" dirty="0">
                <a:effectLst>
                  <a:outerShdw blurRad="38100" dist="38100" dir="2700000" algn="tl">
                    <a:srgbClr val="000000">
                      <a:alpha val="43137"/>
                    </a:srgbClr>
                  </a:outerShdw>
                </a:effectLst>
              </a:rPr>
              <a:t>Quinto:</a:t>
            </a:r>
            <a:r>
              <a:rPr lang="es-AR" dirty="0"/>
              <a:t> editorial. </a:t>
            </a:r>
            <a:r>
              <a:rPr lang="es-AR" b="1" i="1" dirty="0">
                <a:effectLst>
                  <a:outerShdw blurRad="38100" dist="38100" dir="2700000" algn="tl">
                    <a:srgbClr val="000000">
                      <a:alpha val="43137"/>
                    </a:srgbClr>
                  </a:outerShdw>
                </a:effectLst>
              </a:rPr>
              <a:t>Sexto:</a:t>
            </a:r>
            <a:r>
              <a:rPr lang="es-AR" dirty="0"/>
              <a:t> (si lo desea esta aclaración) el/los capitulo/s que serán de lectura obligatoria. </a:t>
            </a:r>
            <a:endParaRPr lang="es-AR" dirty="0" smtClean="0"/>
          </a:p>
          <a:p>
            <a:r>
              <a:rPr lang="es-AR" b="1" i="1" u="sng" dirty="0" smtClean="0">
                <a:effectLst>
                  <a:outerShdw blurRad="38100" dist="38100" dir="2700000" algn="tl">
                    <a:srgbClr val="000000">
                      <a:alpha val="43137"/>
                    </a:srgbClr>
                  </a:outerShdw>
                </a:effectLst>
              </a:rPr>
              <a:t>Ejemplo</a:t>
            </a:r>
            <a:r>
              <a:rPr lang="es-AR" b="1" i="1" u="sng" dirty="0">
                <a:effectLst>
                  <a:outerShdw blurRad="38100" dist="38100" dir="2700000" algn="tl">
                    <a:srgbClr val="000000">
                      <a:alpha val="43137"/>
                    </a:srgbClr>
                  </a:outerShdw>
                </a:effectLst>
              </a:rPr>
              <a:t>:</a:t>
            </a:r>
            <a:r>
              <a:rPr lang="es-AR" dirty="0"/>
              <a:t> MERLO, Germán (2006): Retrato de una actriz. Buenos Aires, Tablas, capítulo 3. </a:t>
            </a:r>
          </a:p>
          <a:p>
            <a:r>
              <a:rPr lang="es-AR" b="1" i="1" dirty="0"/>
              <a:t>Se sugiere diferenciar bibliografía obligatoria de la bibliografía de consulta. Además resulta más orientador que la bibliografía obligatoria acompañe a cada unidad didáctica y que la bibliografía de consulta se presente temáticamente</a:t>
            </a:r>
            <a:r>
              <a:rPr lang="es-AR" dirty="0"/>
              <a:t>.</a:t>
            </a:r>
          </a:p>
        </p:txBody>
      </p:sp>
    </p:spTree>
    <p:extLst>
      <p:ext uri="{BB962C8B-B14F-4D97-AF65-F5344CB8AC3E}">
        <p14:creationId xmlns:p14="http://schemas.microsoft.com/office/powerpoint/2010/main" val="16220757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Bibliografía sugerida para la elaboración del proyecto:</a:t>
            </a:r>
            <a:endParaRPr lang="es-AR" dirty="0"/>
          </a:p>
        </p:txBody>
      </p:sp>
      <p:sp>
        <p:nvSpPr>
          <p:cNvPr id="3" name="Marcador de contenido 2"/>
          <p:cNvSpPr>
            <a:spLocks noGrp="1"/>
          </p:cNvSpPr>
          <p:nvPr>
            <p:ph idx="1"/>
          </p:nvPr>
        </p:nvSpPr>
        <p:spPr/>
        <p:txBody>
          <a:bodyPr/>
          <a:lstStyle/>
          <a:p>
            <a:r>
              <a:rPr lang="es-AR" dirty="0"/>
              <a:t>FELDMAN, Daniel: “Didáctica General</a:t>
            </a:r>
            <a:r>
              <a:rPr lang="es-AR" dirty="0" smtClean="0"/>
              <a:t>” Aportes para el desarrollo Curricular</a:t>
            </a:r>
          </a:p>
          <a:p>
            <a:r>
              <a:rPr lang="es-AR" dirty="0" smtClean="0"/>
              <a:t>SANCHEZ, A. Y ZORZOLI, N</a:t>
            </a:r>
            <a:r>
              <a:rPr lang="es-AR" smtClean="0"/>
              <a:t>.: “Gestión </a:t>
            </a:r>
            <a:r>
              <a:rPr lang="es-AR" dirty="0" smtClean="0"/>
              <a:t>de la evaluación integral”</a:t>
            </a:r>
          </a:p>
          <a:p>
            <a:r>
              <a:rPr lang="es-AR" dirty="0" smtClean="0"/>
              <a:t>STEIMAN, Jorge (2008): </a:t>
            </a:r>
            <a:r>
              <a:rPr lang="es-AR" i="1" dirty="0" smtClean="0"/>
              <a:t>“Más didáctica (en Educación Superior)” Miño y Dávila Editores.</a:t>
            </a:r>
          </a:p>
        </p:txBody>
      </p:sp>
    </p:spTree>
    <p:extLst>
      <p:ext uri="{BB962C8B-B14F-4D97-AF65-F5344CB8AC3E}">
        <p14:creationId xmlns:p14="http://schemas.microsoft.com/office/powerpoint/2010/main" val="2057222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pPr algn="ctr"/>
            <a:r>
              <a:rPr lang="es-AR" dirty="0" smtClean="0"/>
              <a:t>¿QUÉ ES?</a:t>
            </a:r>
            <a:endParaRPr lang="es-AR" dirty="0"/>
          </a:p>
        </p:txBody>
      </p:sp>
      <p:sp>
        <p:nvSpPr>
          <p:cNvPr id="6" name="Marcador de contenido 5"/>
          <p:cNvSpPr>
            <a:spLocks noGrp="1"/>
          </p:cNvSpPr>
          <p:nvPr>
            <p:ph sz="half" idx="1"/>
          </p:nvPr>
        </p:nvSpPr>
        <p:spPr/>
        <p:txBody>
          <a:bodyPr>
            <a:normAutofit/>
          </a:bodyPr>
          <a:lstStyle/>
          <a:p>
            <a:r>
              <a:rPr lang="es-AR" sz="2400" dirty="0"/>
              <a:t>U</a:t>
            </a:r>
            <a:r>
              <a:rPr lang="es-AR" sz="2400" dirty="0" smtClean="0"/>
              <a:t>na </a:t>
            </a:r>
            <a:r>
              <a:rPr lang="es-AR" sz="2400" dirty="0"/>
              <a:t>propuesta académica </a:t>
            </a:r>
            <a:r>
              <a:rPr lang="es-AR" sz="2400" dirty="0" smtClean="0"/>
              <a:t>en </a:t>
            </a:r>
            <a:r>
              <a:rPr lang="es-AR" sz="2400" dirty="0"/>
              <a:t>la que se explicitan ciertas previsiones, decisiones y condiciones para la práctica didáctica en el </a:t>
            </a:r>
            <a:r>
              <a:rPr lang="es-AR" sz="2400" dirty="0" smtClean="0"/>
              <a:t>aula (</a:t>
            </a:r>
            <a:r>
              <a:rPr lang="es-AR" sz="2400" dirty="0"/>
              <a:t>Steiman;2010:19) </a:t>
            </a:r>
          </a:p>
        </p:txBody>
      </p:sp>
      <p:sp>
        <p:nvSpPr>
          <p:cNvPr id="7" name="Marcador de contenido 6"/>
          <p:cNvSpPr>
            <a:spLocks noGrp="1"/>
          </p:cNvSpPr>
          <p:nvPr>
            <p:ph sz="half" idx="2"/>
          </p:nvPr>
        </p:nvSpPr>
        <p:spPr/>
        <p:txBody>
          <a:bodyPr>
            <a:normAutofit/>
          </a:bodyPr>
          <a:lstStyle/>
          <a:p>
            <a:r>
              <a:rPr lang="es-AR" sz="2400" dirty="0"/>
              <a:t>C</a:t>
            </a:r>
            <a:r>
              <a:rPr lang="es-AR" sz="2400" dirty="0" smtClean="0"/>
              <a:t>onstituye </a:t>
            </a:r>
            <a:r>
              <a:rPr lang="es-AR" sz="2400" dirty="0"/>
              <a:t>un plan de trabajo hipotético y es en sí mismo una herramienta que supera, por su valor pedagógico, los diseños tipo programa de materia.</a:t>
            </a:r>
          </a:p>
          <a:p>
            <a:endParaRPr lang="es-AR" dirty="0"/>
          </a:p>
        </p:txBody>
      </p:sp>
    </p:spTree>
    <p:extLst>
      <p:ext uri="{BB962C8B-B14F-4D97-AF65-F5344CB8AC3E}">
        <p14:creationId xmlns:p14="http://schemas.microsoft.com/office/powerpoint/2010/main" val="1690643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sz="4000" dirty="0" smtClean="0"/>
              <a:t>Beneficios:</a:t>
            </a:r>
            <a:endParaRPr lang="es-AR" dirty="0"/>
          </a:p>
        </p:txBody>
      </p:sp>
      <p:sp>
        <p:nvSpPr>
          <p:cNvPr id="3" name="Marcador de contenido 2"/>
          <p:cNvSpPr>
            <a:spLocks noGrp="1"/>
          </p:cNvSpPr>
          <p:nvPr>
            <p:ph sz="half" idx="1"/>
          </p:nvPr>
        </p:nvSpPr>
        <p:spPr>
          <a:xfrm>
            <a:off x="2589212" y="1661375"/>
            <a:ext cx="4313864" cy="4623515"/>
          </a:xfrm>
        </p:spPr>
        <p:txBody>
          <a:bodyPr>
            <a:normAutofit fontScale="70000" lnSpcReduction="20000"/>
          </a:bodyPr>
          <a:lstStyle/>
          <a:p>
            <a:r>
              <a:rPr lang="es-AR" sz="2000" b="1" i="1" u="sng" dirty="0" smtClean="0"/>
              <a:t>Para el/la DOCENTE:</a:t>
            </a:r>
            <a:endParaRPr lang="es-AR" sz="2000" b="1" i="1" u="sng" dirty="0"/>
          </a:p>
          <a:p>
            <a:r>
              <a:rPr lang="es-AR" sz="2000" dirty="0"/>
              <a:t>O</a:t>
            </a:r>
            <a:r>
              <a:rPr lang="es-AR" sz="2000" dirty="0" smtClean="0"/>
              <a:t>rganizar </a:t>
            </a:r>
            <a:r>
              <a:rPr lang="es-AR" sz="2000" dirty="0"/>
              <a:t>mejor el trabajo en la cátedra en tanto puede realizar las previsiones </a:t>
            </a:r>
            <a:r>
              <a:rPr lang="es-AR" sz="2000" dirty="0" smtClean="0"/>
              <a:t>necesarias.</a:t>
            </a:r>
            <a:endParaRPr lang="es-AR" sz="2000" dirty="0"/>
          </a:p>
          <a:p>
            <a:r>
              <a:rPr lang="es-AR" sz="2000" dirty="0" smtClean="0"/>
              <a:t>Evitar </a:t>
            </a:r>
            <a:r>
              <a:rPr lang="es-AR" sz="2000" dirty="0"/>
              <a:t>las improvisaciones e </a:t>
            </a:r>
            <a:r>
              <a:rPr lang="es-AR" sz="2000" dirty="0" smtClean="0"/>
              <a:t>incoherencias en su trabajo áulico.</a:t>
            </a:r>
            <a:endParaRPr lang="es-AR" sz="2000" dirty="0"/>
          </a:p>
          <a:p>
            <a:r>
              <a:rPr lang="es-AR" sz="2000" dirty="0"/>
              <a:t>F</a:t>
            </a:r>
            <a:r>
              <a:rPr lang="es-AR" sz="2000" dirty="0" smtClean="0"/>
              <a:t>acilitar </a:t>
            </a:r>
            <a:r>
              <a:rPr lang="es-AR" sz="2000" dirty="0"/>
              <a:t>el intercambio académico con sus colegas al constituirse como instrumento de </a:t>
            </a:r>
            <a:r>
              <a:rPr lang="es-AR" sz="2000" dirty="0" smtClean="0"/>
              <a:t>comunicación.</a:t>
            </a:r>
            <a:endParaRPr lang="es-AR" sz="2000" dirty="0"/>
          </a:p>
          <a:p>
            <a:r>
              <a:rPr lang="es-AR" sz="2000" dirty="0" smtClean="0"/>
              <a:t>Mejorar </a:t>
            </a:r>
            <a:r>
              <a:rPr lang="es-AR" sz="2000" dirty="0"/>
              <a:t>el intercambio académico con los estudiantes, en tanto resulta ser un documento que da cuenta de una serie de previsiones (por ejemplo tipo y cantidad de trabajos prácticos); condiciones (ejemplo: requisitos de aprobación expresados en los criterios de acreditación) y decisiones (por ejemplo, línea teórica por la que ha optado la cátedra) que los involucran como sujetos de </a:t>
            </a:r>
            <a:r>
              <a:rPr lang="es-AR" sz="2000" dirty="0" smtClean="0"/>
              <a:t>aprendizaje. </a:t>
            </a:r>
            <a:endParaRPr lang="es-AR" sz="2000" dirty="0"/>
          </a:p>
          <a:p>
            <a:r>
              <a:rPr lang="es-AR" sz="2000" dirty="0" smtClean="0"/>
              <a:t>Disponer </a:t>
            </a:r>
            <a:r>
              <a:rPr lang="es-AR" sz="2000" dirty="0"/>
              <a:t>de un material que puede facilitar el análisis, la reflexión y la evaluación sobre la propia práctica. </a:t>
            </a:r>
          </a:p>
          <a:p>
            <a:endParaRPr lang="es-AR" b="1" i="1" u="sng" dirty="0"/>
          </a:p>
        </p:txBody>
      </p:sp>
      <p:sp>
        <p:nvSpPr>
          <p:cNvPr id="4" name="Marcador de contenido 3"/>
          <p:cNvSpPr>
            <a:spLocks noGrp="1"/>
          </p:cNvSpPr>
          <p:nvPr>
            <p:ph sz="half" idx="2"/>
          </p:nvPr>
        </p:nvSpPr>
        <p:spPr>
          <a:xfrm>
            <a:off x="7190747" y="1661375"/>
            <a:ext cx="4313864" cy="4242469"/>
          </a:xfrm>
        </p:spPr>
        <p:txBody>
          <a:bodyPr>
            <a:normAutofit fontScale="70000" lnSpcReduction="20000"/>
          </a:bodyPr>
          <a:lstStyle/>
          <a:p>
            <a:r>
              <a:rPr lang="es-AR" sz="2000" b="1" i="1" u="sng" dirty="0"/>
              <a:t>Para </a:t>
            </a:r>
            <a:r>
              <a:rPr lang="es-AR" sz="2000" b="1" i="1" u="sng" dirty="0" smtClean="0"/>
              <a:t>los/las ESTUDIANTES:</a:t>
            </a:r>
          </a:p>
          <a:p>
            <a:r>
              <a:rPr lang="es-AR" sz="2000" dirty="0"/>
              <a:t>O</a:t>
            </a:r>
            <a:r>
              <a:rPr lang="es-AR" sz="2000" dirty="0" smtClean="0"/>
              <a:t>rganizar </a:t>
            </a:r>
            <a:r>
              <a:rPr lang="es-AR" sz="2000" dirty="0"/>
              <a:t>mejor su estudio, ya que el proyecto de cátedra explicita claramente cuáles son los contenidos a aprender, la bibliografía obligatoria que opera como soporte teórico de dichos contenidos y cuáles son los trabajos prácticos a resolver.</a:t>
            </a:r>
          </a:p>
          <a:p>
            <a:r>
              <a:rPr lang="es-AR" sz="2000" dirty="0"/>
              <a:t>C</a:t>
            </a:r>
            <a:r>
              <a:rPr lang="es-AR" sz="2000" dirty="0" smtClean="0"/>
              <a:t>onocer </a:t>
            </a:r>
            <a:r>
              <a:rPr lang="es-AR" sz="2000" dirty="0"/>
              <a:t>la postura de la cátedra en cuanto a la orientación con que es concebida la unidad didáctica </a:t>
            </a:r>
            <a:r>
              <a:rPr lang="es-AR" sz="2000" dirty="0" smtClean="0"/>
              <a:t>y </a:t>
            </a:r>
            <a:r>
              <a:rPr lang="es-AR" sz="2000" dirty="0"/>
              <a:t>la concepción de aprendizaje que subyace a la </a:t>
            </a:r>
            <a:r>
              <a:rPr lang="es-AR" sz="2000" dirty="0" smtClean="0"/>
              <a:t>propuesta.</a:t>
            </a:r>
            <a:endParaRPr lang="es-AR" sz="2000" dirty="0"/>
          </a:p>
          <a:p>
            <a:r>
              <a:rPr lang="es-AR" sz="2000" dirty="0"/>
              <a:t>C</a:t>
            </a:r>
            <a:r>
              <a:rPr lang="es-AR" sz="2000" dirty="0" smtClean="0"/>
              <a:t>onocer </a:t>
            </a:r>
            <a:r>
              <a:rPr lang="es-AR" sz="2000" dirty="0"/>
              <a:t>las condiciones de evaluación (parciales y finales, requisitos de entrega de trabajos y criterios que tomará en cuenta el docente o el equipo docente para decidir la aprobación</a:t>
            </a:r>
            <a:r>
              <a:rPr lang="es-AR" sz="2000" dirty="0" smtClean="0"/>
              <a:t>). </a:t>
            </a:r>
            <a:endParaRPr lang="es-AR" sz="2000" dirty="0"/>
          </a:p>
          <a:p>
            <a:r>
              <a:rPr lang="es-AR" sz="2000" dirty="0" smtClean="0"/>
              <a:t>Poseer </a:t>
            </a:r>
            <a:r>
              <a:rPr lang="es-AR" sz="2000" dirty="0"/>
              <a:t>un documento escrito que en cierto sentido “garantiza” no tener que enterarse de sus obligaciones académicas de un día para otro.</a:t>
            </a:r>
            <a:endParaRPr lang="es-AR" sz="2000" b="1" i="1" u="sng" dirty="0"/>
          </a:p>
          <a:p>
            <a:endParaRPr lang="es-AR" dirty="0"/>
          </a:p>
        </p:txBody>
      </p:sp>
    </p:spTree>
    <p:extLst>
      <p:ext uri="{BB962C8B-B14F-4D97-AF65-F5344CB8AC3E}">
        <p14:creationId xmlns:p14="http://schemas.microsoft.com/office/powerpoint/2010/main" val="2991295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dirty="0" smtClean="0"/>
              <a:t>Beneficios:</a:t>
            </a:r>
            <a:endParaRPr lang="es-AR" dirty="0"/>
          </a:p>
        </p:txBody>
      </p:sp>
      <p:sp>
        <p:nvSpPr>
          <p:cNvPr id="3" name="Marcador de contenido 2"/>
          <p:cNvSpPr>
            <a:spLocks noGrp="1"/>
          </p:cNvSpPr>
          <p:nvPr>
            <p:ph idx="1"/>
          </p:nvPr>
        </p:nvSpPr>
        <p:spPr/>
        <p:txBody>
          <a:bodyPr>
            <a:normAutofit lnSpcReduction="10000"/>
          </a:bodyPr>
          <a:lstStyle/>
          <a:p>
            <a:r>
              <a:rPr lang="es-AR" b="1" i="1" u="sng" dirty="0" smtClean="0"/>
              <a:t>Para la INSTITUCIÓN:</a:t>
            </a:r>
          </a:p>
          <a:p>
            <a:r>
              <a:rPr lang="es-AR" dirty="0" smtClean="0"/>
              <a:t>Coordinar </a:t>
            </a:r>
            <a:r>
              <a:rPr lang="es-AR" dirty="0"/>
              <a:t>acuerdos referidos a la ausencia o superposición de contenidos, enfoques epistemológicos, propuesta metodológica y criterios de acreditación propios de un </a:t>
            </a:r>
            <a:r>
              <a:rPr lang="es-AR" dirty="0" smtClean="0"/>
              <a:t>área.</a:t>
            </a:r>
            <a:endParaRPr lang="es-AR" dirty="0"/>
          </a:p>
          <a:p>
            <a:r>
              <a:rPr lang="es-AR" dirty="0" smtClean="0"/>
              <a:t>Documentar </a:t>
            </a:r>
            <a:r>
              <a:rPr lang="es-AR" dirty="0"/>
              <a:t>la relación entre los proyectos académicos </a:t>
            </a:r>
            <a:r>
              <a:rPr lang="es-AR" dirty="0" smtClean="0"/>
              <a:t>del Instituto y </a:t>
            </a:r>
            <a:r>
              <a:rPr lang="es-AR" dirty="0"/>
              <a:t>la concreción de éstos a través de las </a:t>
            </a:r>
            <a:r>
              <a:rPr lang="es-AR" dirty="0" smtClean="0"/>
              <a:t>distintas cátedras. </a:t>
            </a:r>
            <a:endParaRPr lang="es-AR" dirty="0"/>
          </a:p>
          <a:p>
            <a:r>
              <a:rPr lang="es-AR" dirty="0" smtClean="0"/>
              <a:t>Monitorear </a:t>
            </a:r>
            <a:r>
              <a:rPr lang="es-AR" dirty="0"/>
              <a:t>la articulación de los contenidos mínimos pautados en el plan de estudio</a:t>
            </a:r>
            <a:r>
              <a:rPr lang="es-AR" dirty="0" smtClean="0"/>
              <a:t>.</a:t>
            </a:r>
          </a:p>
          <a:p>
            <a:r>
              <a:rPr lang="es-AR" dirty="0" smtClean="0"/>
              <a:t>Disponer </a:t>
            </a:r>
            <a:r>
              <a:rPr lang="es-AR" dirty="0"/>
              <a:t>de un documento de valor pedagógico para tomar decisiones de equivalencias o, por el contrario, otorgar pases a otros institutos superiores, comunicando fehacientemente la propuesta académica de la cátedra.</a:t>
            </a:r>
            <a:r>
              <a:rPr lang="es-AR" b="1" u="sng" dirty="0"/>
              <a:t> </a:t>
            </a:r>
            <a:endParaRPr lang="es-AR" dirty="0"/>
          </a:p>
          <a:p>
            <a:endParaRPr lang="es-AR" b="1" i="1" u="sng" dirty="0"/>
          </a:p>
        </p:txBody>
      </p:sp>
    </p:spTree>
    <p:extLst>
      <p:ext uri="{BB962C8B-B14F-4D97-AF65-F5344CB8AC3E}">
        <p14:creationId xmlns:p14="http://schemas.microsoft.com/office/powerpoint/2010/main" val="2951089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dirty="0" smtClean="0"/>
              <a:t>Estructura básica de un </a:t>
            </a:r>
            <a:br>
              <a:rPr lang="es-AR" dirty="0" smtClean="0"/>
            </a:br>
            <a:r>
              <a:rPr lang="es-AR" dirty="0" smtClean="0"/>
              <a:t>PROYECTO DE CÁTEDRA:</a:t>
            </a:r>
            <a:endParaRPr lang="es-AR" dirty="0"/>
          </a:p>
        </p:txBody>
      </p:sp>
      <p:sp>
        <p:nvSpPr>
          <p:cNvPr id="3" name="Marcador de contenido 2"/>
          <p:cNvSpPr>
            <a:spLocks noGrp="1"/>
          </p:cNvSpPr>
          <p:nvPr>
            <p:ph idx="1"/>
          </p:nvPr>
        </p:nvSpPr>
        <p:spPr/>
        <p:txBody>
          <a:bodyPr/>
          <a:lstStyle/>
          <a:p>
            <a:r>
              <a:rPr lang="es-AR" b="1" dirty="0" smtClean="0"/>
              <a:t>1). ENCABEZAMIENTO.</a:t>
            </a:r>
          </a:p>
          <a:p>
            <a:r>
              <a:rPr lang="es-AR" b="1" dirty="0" smtClean="0"/>
              <a:t>2). FUNDAMENTACIÓN (MARCO REFERENCIAL) (4).</a:t>
            </a:r>
          </a:p>
          <a:p>
            <a:r>
              <a:rPr lang="es-AR" b="1" dirty="0" smtClean="0"/>
              <a:t>3). PROPÓSITOS.</a:t>
            </a:r>
            <a:endParaRPr lang="es-AR" dirty="0"/>
          </a:p>
          <a:p>
            <a:pPr lvl="0"/>
            <a:r>
              <a:rPr lang="es-AR" b="1" dirty="0" smtClean="0"/>
              <a:t>4). CONTENIDOS.</a:t>
            </a:r>
          </a:p>
          <a:p>
            <a:pPr lvl="0"/>
            <a:r>
              <a:rPr lang="es-AR" b="1" dirty="0" smtClean="0"/>
              <a:t>5). PROPUESTA METODOLÓGICA.</a:t>
            </a:r>
          </a:p>
          <a:p>
            <a:pPr lvl="0"/>
            <a:r>
              <a:rPr lang="es-AR" b="1" dirty="0" smtClean="0"/>
              <a:t>6). CRONOGRAMA.</a:t>
            </a:r>
          </a:p>
          <a:p>
            <a:pPr lvl="0"/>
            <a:r>
              <a:rPr lang="es-AR" b="1" dirty="0" smtClean="0"/>
              <a:t>7). EVALUACIÓN.</a:t>
            </a:r>
          </a:p>
          <a:p>
            <a:pPr lvl="0"/>
            <a:r>
              <a:rPr lang="es-AR" b="1" dirty="0" smtClean="0"/>
              <a:t>8). BIBLIOGRAFÍA.</a:t>
            </a:r>
            <a:endParaRPr lang="es-AR" b="1" dirty="0"/>
          </a:p>
        </p:txBody>
      </p:sp>
    </p:spTree>
    <p:extLst>
      <p:ext uri="{BB962C8B-B14F-4D97-AF65-F5344CB8AC3E}">
        <p14:creationId xmlns:p14="http://schemas.microsoft.com/office/powerpoint/2010/main" val="240703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ESTRUCTURA:</a:t>
            </a:r>
            <a:endParaRPr lang="es-AR" dirty="0"/>
          </a:p>
        </p:txBody>
      </p:sp>
      <p:sp>
        <p:nvSpPr>
          <p:cNvPr id="3" name="Marcador de contenido 2"/>
          <p:cNvSpPr>
            <a:spLocks noGrp="1"/>
          </p:cNvSpPr>
          <p:nvPr>
            <p:ph idx="1"/>
          </p:nvPr>
        </p:nvSpPr>
        <p:spPr/>
        <p:txBody>
          <a:bodyPr/>
          <a:lstStyle/>
          <a:p>
            <a:r>
              <a:rPr lang="es-AR" b="1" u="sng" dirty="0"/>
              <a:t>1). ENCABEZAMIENTO:</a:t>
            </a:r>
            <a:endParaRPr lang="es-AR" u="sng" dirty="0"/>
          </a:p>
          <a:p>
            <a:pPr lvl="0"/>
            <a:r>
              <a:rPr lang="es-AR" dirty="0"/>
              <a:t>Institución: </a:t>
            </a:r>
            <a:r>
              <a:rPr lang="es-AR" dirty="0" smtClean="0"/>
              <a:t>Instituto de Educación Superior </a:t>
            </a:r>
            <a:r>
              <a:rPr lang="es-AR" dirty="0"/>
              <a:t>Nº 48 ….</a:t>
            </a:r>
          </a:p>
          <a:p>
            <a:pPr lvl="0"/>
            <a:r>
              <a:rPr lang="es-AR" dirty="0"/>
              <a:t>Carrera: </a:t>
            </a:r>
          </a:p>
          <a:p>
            <a:pPr lvl="0"/>
            <a:r>
              <a:rPr lang="es-AR" dirty="0"/>
              <a:t>Cátedra: </a:t>
            </a:r>
          </a:p>
          <a:p>
            <a:pPr lvl="0"/>
            <a:r>
              <a:rPr lang="es-AR" dirty="0"/>
              <a:t>Cuatrimestre/Año lectivo: </a:t>
            </a:r>
          </a:p>
          <a:p>
            <a:pPr lvl="0"/>
            <a:r>
              <a:rPr lang="es-AR" dirty="0"/>
              <a:t>Cantidad de horas reloj semanales: </a:t>
            </a:r>
          </a:p>
          <a:p>
            <a:pPr lvl="0"/>
            <a:r>
              <a:rPr lang="es-AR" dirty="0"/>
              <a:t>Equipo de cátedra y/o docente: </a:t>
            </a:r>
          </a:p>
          <a:p>
            <a:endParaRPr lang="es-AR" dirty="0"/>
          </a:p>
        </p:txBody>
      </p:sp>
    </p:spTree>
    <p:extLst>
      <p:ext uri="{BB962C8B-B14F-4D97-AF65-F5344CB8AC3E}">
        <p14:creationId xmlns:p14="http://schemas.microsoft.com/office/powerpoint/2010/main" val="3053972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89212" y="446088"/>
            <a:ext cx="3505199" cy="571343"/>
          </a:xfrm>
        </p:spPr>
        <p:txBody>
          <a:bodyPr>
            <a:normAutofit fontScale="90000"/>
          </a:bodyPr>
          <a:lstStyle/>
          <a:p>
            <a:r>
              <a:rPr lang="es-AR" b="1" u="sng" dirty="0" smtClean="0">
                <a:solidFill>
                  <a:schemeClr val="tx1"/>
                </a:solidFill>
              </a:rPr>
              <a:t>2). Fundamentación (Marco Referencial):</a:t>
            </a:r>
            <a:endParaRPr lang="es-AR" b="1" u="sng" dirty="0">
              <a:solidFill>
                <a:schemeClr val="tx1"/>
              </a:solidFill>
            </a:endParaRPr>
          </a:p>
        </p:txBody>
      </p:sp>
      <p:sp>
        <p:nvSpPr>
          <p:cNvPr id="3" name="Marcador de contenido 2"/>
          <p:cNvSpPr>
            <a:spLocks noGrp="1"/>
          </p:cNvSpPr>
          <p:nvPr>
            <p:ph idx="1"/>
          </p:nvPr>
        </p:nvSpPr>
        <p:spPr/>
        <p:txBody>
          <a:bodyPr>
            <a:normAutofit/>
          </a:bodyPr>
          <a:lstStyle/>
          <a:p>
            <a:r>
              <a:rPr lang="es-AR" b="1" u="sng" dirty="0" smtClean="0">
                <a:effectLst>
                  <a:outerShdw blurRad="38100" dist="38100" dir="2700000" algn="tl">
                    <a:srgbClr val="000000">
                      <a:alpha val="43137"/>
                    </a:srgbClr>
                  </a:outerShdw>
                </a:effectLst>
              </a:rPr>
              <a:t>INCLUYE:</a:t>
            </a:r>
          </a:p>
          <a:p>
            <a:r>
              <a:rPr lang="es-AR" b="1" u="sng" dirty="0"/>
              <a:t>El marco </a:t>
            </a:r>
            <a:r>
              <a:rPr lang="es-AR" b="1" u="sng" dirty="0" smtClean="0"/>
              <a:t>curricular (1)</a:t>
            </a:r>
          </a:p>
          <a:p>
            <a:r>
              <a:rPr lang="es-AR" b="1" u="sng" dirty="0" smtClean="0"/>
              <a:t>El marco metodológico (2)</a:t>
            </a:r>
          </a:p>
          <a:p>
            <a:r>
              <a:rPr lang="es-AR" b="1" u="sng" dirty="0" smtClean="0"/>
              <a:t>El marco didáctico (3)</a:t>
            </a:r>
          </a:p>
          <a:p>
            <a:r>
              <a:rPr lang="es-AR" b="1" u="sng" dirty="0" smtClean="0"/>
              <a:t>El marco institucional (4)</a:t>
            </a:r>
            <a:endParaRPr lang="es-AR" dirty="0"/>
          </a:p>
          <a:p>
            <a:endParaRPr lang="es-AR" dirty="0"/>
          </a:p>
        </p:txBody>
      </p:sp>
      <p:sp>
        <p:nvSpPr>
          <p:cNvPr id="4" name="Marcador de texto 3"/>
          <p:cNvSpPr>
            <a:spLocks noGrp="1"/>
          </p:cNvSpPr>
          <p:nvPr>
            <p:ph type="body" sz="half" idx="2"/>
          </p:nvPr>
        </p:nvSpPr>
        <p:spPr>
          <a:xfrm>
            <a:off x="2589212" y="1275008"/>
            <a:ext cx="3505199" cy="4586041"/>
          </a:xfrm>
        </p:spPr>
        <p:txBody>
          <a:bodyPr>
            <a:normAutofit/>
          </a:bodyPr>
          <a:lstStyle/>
          <a:p>
            <a:r>
              <a:rPr lang="es-AR" sz="1800" dirty="0" smtClean="0"/>
              <a:t>Es la fundamentación de la </a:t>
            </a:r>
            <a:r>
              <a:rPr lang="es-AR" sz="1800" dirty="0"/>
              <a:t>propuesta de trabajo </a:t>
            </a:r>
            <a:r>
              <a:rPr lang="es-AR" sz="1800" dirty="0" smtClean="0"/>
              <a:t>docente. Conlleva </a:t>
            </a:r>
            <a:r>
              <a:rPr lang="es-AR" sz="1800" dirty="0"/>
              <a:t>implícitamente en una serie de supuestos que le dan sostén. Es necesario que algunos de esos supuestos se hagan explícitos para develar el posicionamiento teórico e ideológico de una cátedra. </a:t>
            </a:r>
            <a:r>
              <a:rPr lang="es-AR" sz="1800" dirty="0" smtClean="0"/>
              <a:t>Constituye una </a:t>
            </a:r>
            <a:r>
              <a:rPr lang="es-AR" sz="1800" dirty="0"/>
              <a:t>primera anticipación global del proyecto de trabajo con los estudiantes en torno al conocimiento. </a:t>
            </a:r>
          </a:p>
        </p:txBody>
      </p:sp>
    </p:spTree>
    <p:extLst>
      <p:ext uri="{BB962C8B-B14F-4D97-AF65-F5344CB8AC3E}">
        <p14:creationId xmlns:p14="http://schemas.microsoft.com/office/powerpoint/2010/main" val="3094162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89212" y="482443"/>
            <a:ext cx="8911687" cy="908475"/>
          </a:xfrm>
        </p:spPr>
        <p:txBody>
          <a:bodyPr>
            <a:normAutofit/>
          </a:bodyPr>
          <a:lstStyle/>
          <a:p>
            <a:r>
              <a:rPr lang="es-AR" dirty="0" smtClean="0"/>
              <a:t>Marcos (1):</a:t>
            </a:r>
            <a:endParaRPr lang="es-AR" dirty="0"/>
          </a:p>
        </p:txBody>
      </p:sp>
      <p:sp>
        <p:nvSpPr>
          <p:cNvPr id="3" name="Marcador de contenido 2"/>
          <p:cNvSpPr>
            <a:spLocks noGrp="1"/>
          </p:cNvSpPr>
          <p:nvPr>
            <p:ph idx="1"/>
          </p:nvPr>
        </p:nvSpPr>
        <p:spPr>
          <a:xfrm>
            <a:off x="2589212" y="1481070"/>
            <a:ext cx="8915400" cy="4430152"/>
          </a:xfrm>
        </p:spPr>
        <p:txBody>
          <a:bodyPr>
            <a:normAutofit/>
          </a:bodyPr>
          <a:lstStyle/>
          <a:p>
            <a:pPr lvl="0"/>
            <a:r>
              <a:rPr lang="es-AR" sz="2000" b="1" u="sng" dirty="0"/>
              <a:t>C</a:t>
            </a:r>
            <a:r>
              <a:rPr lang="es-AR" sz="2000" b="1" u="sng" dirty="0" smtClean="0"/>
              <a:t>urricular</a:t>
            </a:r>
            <a:r>
              <a:rPr lang="es-AR" sz="2000" dirty="0"/>
              <a:t>: </a:t>
            </a:r>
            <a:r>
              <a:rPr lang="es-AR" sz="2000" dirty="0" smtClean="0"/>
              <a:t>Describe </a:t>
            </a:r>
            <a:r>
              <a:rPr lang="es-AR" sz="2000" dirty="0"/>
              <a:t>la ubicación de la cátedra en el plan de </a:t>
            </a:r>
            <a:r>
              <a:rPr lang="es-AR" sz="2000" dirty="0" smtClean="0"/>
              <a:t>estudios. Refiere </a:t>
            </a:r>
            <a:r>
              <a:rPr lang="es-AR" sz="2000" dirty="0"/>
              <a:t>a los aportes específicos </a:t>
            </a:r>
            <a:r>
              <a:rPr lang="es-AR" sz="2000" dirty="0" smtClean="0"/>
              <a:t>del espacio, al </a:t>
            </a:r>
            <a:r>
              <a:rPr lang="es-AR" sz="2000" dirty="0"/>
              <a:t>tipo de incumbencia profesional y laboral del egresado/a y </a:t>
            </a:r>
            <a:r>
              <a:rPr lang="es-AR" sz="2000" dirty="0" smtClean="0"/>
              <a:t>enuncia el tipo </a:t>
            </a:r>
            <a:r>
              <a:rPr lang="es-AR" sz="2000" dirty="0"/>
              <a:t>de correlación temática </a:t>
            </a:r>
            <a:r>
              <a:rPr lang="es-AR" sz="2000" dirty="0" smtClean="0"/>
              <a:t>entre </a:t>
            </a:r>
            <a:r>
              <a:rPr lang="es-AR" sz="2000" dirty="0"/>
              <a:t>la propia cátedra y otras cátedras tanto anteriores como posteriores. </a:t>
            </a:r>
            <a:endParaRPr lang="es-AR" sz="2000" dirty="0" smtClean="0"/>
          </a:p>
          <a:p>
            <a:pPr lvl="0"/>
            <a:r>
              <a:rPr lang="es-AR" sz="2000" b="1" i="1" dirty="0" smtClean="0">
                <a:effectLst>
                  <a:outerShdw blurRad="38100" dist="38100" dir="2700000" algn="tl">
                    <a:srgbClr val="000000">
                      <a:alpha val="43137"/>
                    </a:srgbClr>
                  </a:outerShdw>
                </a:effectLst>
              </a:rPr>
              <a:t>Por </a:t>
            </a:r>
            <a:r>
              <a:rPr lang="es-AR" sz="2000" b="1" i="1" dirty="0">
                <a:effectLst>
                  <a:outerShdw blurRad="38100" dist="38100" dir="2700000" algn="tl">
                    <a:srgbClr val="000000">
                      <a:alpha val="43137"/>
                    </a:srgbClr>
                  </a:outerShdw>
                </a:effectLst>
              </a:rPr>
              <a:t>ejemplo:</a:t>
            </a:r>
            <a:r>
              <a:rPr lang="es-AR" sz="2000" i="1" dirty="0"/>
              <a:t> Taller de Práctica III, se  inserta en el </a:t>
            </a:r>
            <a:r>
              <a:rPr lang="es-AR" sz="2000" i="1" dirty="0" smtClean="0"/>
              <a:t>plan N° </a:t>
            </a:r>
            <a:r>
              <a:rPr lang="es-AR" sz="2000" i="1" dirty="0"/>
              <a:t>en </a:t>
            </a:r>
            <a:r>
              <a:rPr lang="es-AR" sz="2000" i="1" dirty="0" smtClean="0"/>
              <a:t>3er  año. Es </a:t>
            </a:r>
            <a:r>
              <a:rPr lang="es-AR" sz="2000" i="1" dirty="0"/>
              <a:t>precedida </a:t>
            </a:r>
            <a:r>
              <a:rPr lang="es-AR" sz="2000" i="1" dirty="0" smtClean="0"/>
              <a:t>por….. </a:t>
            </a:r>
            <a:r>
              <a:rPr lang="es-AR" sz="2000" i="1" dirty="0"/>
              <a:t>correlatividad únicamente por …., esta cátedra en …., se ubica en la línea de análisis de las unidades curriculares cuyo objeto de estudio se centra en torno a …. en la carrera de …. La correlación del taller III  resulta relevante, ya que se retoma el estudio </a:t>
            </a:r>
            <a:r>
              <a:rPr lang="es-AR" sz="2000" i="1" dirty="0" smtClean="0"/>
              <a:t>realizado en… </a:t>
            </a:r>
            <a:r>
              <a:rPr lang="es-AR" sz="2000" i="1" dirty="0"/>
              <a:t>acerca del campo específico para analizarlo ahora en el contexto de …. </a:t>
            </a:r>
            <a:r>
              <a:rPr lang="es-AR" sz="2000" i="1" dirty="0" smtClean="0"/>
              <a:t>Se articula horizontalmente con los espacios…. Y verticalmente con …)</a:t>
            </a:r>
            <a:endParaRPr lang="es-AR" sz="2000" i="1" dirty="0"/>
          </a:p>
        </p:txBody>
      </p:sp>
    </p:spTree>
    <p:extLst>
      <p:ext uri="{BB962C8B-B14F-4D97-AF65-F5344CB8AC3E}">
        <p14:creationId xmlns:p14="http://schemas.microsoft.com/office/powerpoint/2010/main" val="3318211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Marcos (2)</a:t>
            </a:r>
            <a:endParaRPr lang="es-AR" dirty="0"/>
          </a:p>
        </p:txBody>
      </p:sp>
      <p:sp>
        <p:nvSpPr>
          <p:cNvPr id="3" name="Marcador de contenido 2"/>
          <p:cNvSpPr>
            <a:spLocks noGrp="1"/>
          </p:cNvSpPr>
          <p:nvPr>
            <p:ph idx="1"/>
          </p:nvPr>
        </p:nvSpPr>
        <p:spPr>
          <a:xfrm>
            <a:off x="2589212" y="1481070"/>
            <a:ext cx="8915400" cy="5100033"/>
          </a:xfrm>
        </p:spPr>
        <p:txBody>
          <a:bodyPr>
            <a:noAutofit/>
          </a:bodyPr>
          <a:lstStyle/>
          <a:p>
            <a:pPr lvl="0"/>
            <a:r>
              <a:rPr lang="es-AR" sz="2000" b="1" u="sng" dirty="0" smtClean="0"/>
              <a:t>Epistemológico</a:t>
            </a:r>
            <a:r>
              <a:rPr lang="es-AR" sz="2000" dirty="0"/>
              <a:t>: tiene que ver con la lectura y el posicionamiento que la cátedra realiza en relación con la disciplina como objeto científico y como producción de conocimiento social a partir de lo cual se desprende su núcleo duro como contenido de enseñanza. Es importante explicar en qué línea teórica se ubica la cátedra con relación al área de contenidos involucrados en la misma. </a:t>
            </a:r>
            <a:endParaRPr lang="es-AR" sz="2000" dirty="0" smtClean="0"/>
          </a:p>
          <a:p>
            <a:pPr lvl="0"/>
            <a:r>
              <a:rPr lang="es-AR" sz="2000" b="1" dirty="0" smtClean="0">
                <a:effectLst>
                  <a:outerShdw blurRad="38100" dist="38100" dir="2700000" algn="tl">
                    <a:srgbClr val="000000">
                      <a:alpha val="43137"/>
                    </a:srgbClr>
                  </a:outerShdw>
                </a:effectLst>
              </a:rPr>
              <a:t>Por </a:t>
            </a:r>
            <a:r>
              <a:rPr lang="es-AR" sz="2000" b="1" dirty="0">
                <a:effectLst>
                  <a:outerShdw blurRad="38100" dist="38100" dir="2700000" algn="tl">
                    <a:srgbClr val="000000">
                      <a:alpha val="43137"/>
                    </a:srgbClr>
                  </a:outerShdw>
                </a:effectLst>
              </a:rPr>
              <a:t>ejemplo</a:t>
            </a:r>
            <a:r>
              <a:rPr lang="es-AR" sz="2000" i="1" dirty="0"/>
              <a:t>: entendemos al conocimiento como un proceso dialéctico que permite comprender y transformar la realidad, oponiéndonos al saber cómo algo dado y absoluto. Optamos por una Didáctica como teoría acerca de las prácticas de la enseñanza en contextos </a:t>
            </a:r>
            <a:r>
              <a:rPr lang="es-AR" sz="2000" i="1" dirty="0" err="1"/>
              <a:t>sociohistóricos</a:t>
            </a:r>
            <a:r>
              <a:rPr lang="es-AR" sz="2000" i="1" dirty="0"/>
              <a:t> determinados, cuyos postulados supongan una interrelación permanente entre la indagación teórica y la práctica pedagógica y cuyo objeto de estudio se centre en torno a las prácticas docentes especialmente en el contexto particular del aula, en tanto espacio social simbólico condicionado por múltiples variables</a:t>
            </a:r>
            <a:r>
              <a:rPr lang="es-AR" sz="2000" dirty="0"/>
              <a:t>… </a:t>
            </a:r>
          </a:p>
        </p:txBody>
      </p:sp>
    </p:spTree>
    <p:extLst>
      <p:ext uri="{BB962C8B-B14F-4D97-AF65-F5344CB8AC3E}">
        <p14:creationId xmlns:p14="http://schemas.microsoft.com/office/powerpoint/2010/main" val="4073868634"/>
      </p:ext>
    </p:extLst>
  </p:cSld>
  <p:clrMapOvr>
    <a:masterClrMapping/>
  </p:clrMapOvr>
</p:sld>
</file>

<file path=ppt/theme/theme1.xml><?xml version="1.0" encoding="utf-8"?>
<a:theme xmlns:a="http://schemas.openxmlformats.org/drawingml/2006/main" name="Espiral">
  <a:themeElements>
    <a:clrScheme name="Rojo">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259</TotalTime>
  <Words>2425</Words>
  <Application>Microsoft Office PowerPoint</Application>
  <PresentationFormat>Panorámica</PresentationFormat>
  <Paragraphs>103</Paragraphs>
  <Slides>19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19</vt:i4>
      </vt:variant>
    </vt:vector>
  </HeadingPairs>
  <TitlesOfParts>
    <vt:vector size="23" baseType="lpstr">
      <vt:lpstr>Arial</vt:lpstr>
      <vt:lpstr>Century Gothic</vt:lpstr>
      <vt:lpstr>Wingdings 3</vt:lpstr>
      <vt:lpstr>Espiral</vt:lpstr>
      <vt:lpstr>Proyecto de cátedra</vt:lpstr>
      <vt:lpstr>¿QUÉ ES?</vt:lpstr>
      <vt:lpstr>Beneficios:</vt:lpstr>
      <vt:lpstr>Beneficios:</vt:lpstr>
      <vt:lpstr>Estructura básica de un  PROYECTO DE CÁTEDRA:</vt:lpstr>
      <vt:lpstr>ESTRUCTURA:</vt:lpstr>
      <vt:lpstr>2). Fundamentación (Marco Referencial):</vt:lpstr>
      <vt:lpstr>Marcos (1):</vt:lpstr>
      <vt:lpstr>Marcos (2)</vt:lpstr>
      <vt:lpstr>Marcos (3):</vt:lpstr>
      <vt:lpstr>Marcos (4):</vt:lpstr>
      <vt:lpstr>3). PROPÓSITOS</vt:lpstr>
      <vt:lpstr>4). CONTENIDOS</vt:lpstr>
      <vt:lpstr>5). PROPUESTA METODOLÓGICA</vt:lpstr>
      <vt:lpstr>6). CRONOGRAMA</vt:lpstr>
      <vt:lpstr>7). EVALUACIÓN (A):</vt:lpstr>
      <vt:lpstr>EVALUACIÓN (B):</vt:lpstr>
      <vt:lpstr>8). BIBLIOGRAFIA.</vt:lpstr>
      <vt:lpstr>Bibliografía sugerida para la elaboración del proyecto: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de cátedra</dc:title>
  <dc:creator>alumno</dc:creator>
  <cp:lastModifiedBy>BANGHO</cp:lastModifiedBy>
  <cp:revision>36</cp:revision>
  <dcterms:created xsi:type="dcterms:W3CDTF">2020-02-22T15:20:43Z</dcterms:created>
  <dcterms:modified xsi:type="dcterms:W3CDTF">2020-02-27T12:14:42Z</dcterms:modified>
</cp:coreProperties>
</file>